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57" r:id="rId4"/>
    <p:sldId id="275" r:id="rId5"/>
    <p:sldId id="263" r:id="rId6"/>
    <p:sldId id="265" r:id="rId7"/>
    <p:sldId id="266" r:id="rId8"/>
    <p:sldId id="267" r:id="rId9"/>
    <p:sldId id="268" r:id="rId10"/>
    <p:sldId id="269" r:id="rId11"/>
    <p:sldId id="270" r:id="rId12"/>
    <p:sldId id="258" r:id="rId13"/>
    <p:sldId id="271" r:id="rId14"/>
    <p:sldId id="276" r:id="rId15"/>
    <p:sldId id="262" r:id="rId16"/>
    <p:sldId id="264" r:id="rId17"/>
    <p:sldId id="261" r:id="rId18"/>
    <p:sldId id="277"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Walsh" initials="SW" lastIdx="1" clrIdx="0">
    <p:extLst>
      <p:ext uri="{19B8F6BF-5375-455C-9EA6-DF929625EA0E}">
        <p15:presenceInfo xmlns:p15="http://schemas.microsoft.com/office/powerpoint/2012/main" userId="9ec6ec6b358efa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D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89" autoAdjust="0"/>
    <p:restoredTop sz="68070" autoAdjust="0"/>
  </p:normalViewPr>
  <p:slideViewPr>
    <p:cSldViewPr snapToGrid="0">
      <p:cViewPr varScale="1">
        <p:scale>
          <a:sx n="63" d="100"/>
          <a:sy n="63" d="100"/>
        </p:scale>
        <p:origin x="10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18DB916-594D-C44E-99F7-D5D2936C81D6}" type="datetimeFigureOut">
              <a:rPr lang="en-US" smtClean="0"/>
              <a:t>2/19/2020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8954264-BDB9-0B48-9B17-65800DD4943A}" type="slidenum">
              <a:rPr lang="en-US" smtClean="0"/>
              <a:t>‹#›</a:t>
            </a:fld>
            <a:endParaRPr lang="en-US"/>
          </a:p>
        </p:txBody>
      </p:sp>
    </p:spTree>
    <p:extLst>
      <p:ext uri="{BB962C8B-B14F-4D97-AF65-F5344CB8AC3E}">
        <p14:creationId xmlns:p14="http://schemas.microsoft.com/office/powerpoint/2010/main" val="279348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1</a:t>
            </a:fld>
            <a:endParaRPr lang="en-US"/>
          </a:p>
        </p:txBody>
      </p:sp>
    </p:spTree>
    <p:extLst>
      <p:ext uri="{BB962C8B-B14F-4D97-AF65-F5344CB8AC3E}">
        <p14:creationId xmlns:p14="http://schemas.microsoft.com/office/powerpoint/2010/main" val="324800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SCRIPT: </a:t>
            </a:r>
            <a:r>
              <a:rPr lang="en-US" sz="1200" dirty="0"/>
              <a:t>We’re committed to the success of all our communities, including our rural ones. Supporting the unique needs of our rural communities is vital for ensuring equal access to services and infrastructure. </a:t>
            </a:r>
          </a:p>
          <a:p>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10</a:t>
            </a:fld>
            <a:endParaRPr lang="en-US"/>
          </a:p>
        </p:txBody>
      </p:sp>
    </p:spTree>
    <p:extLst>
      <p:ext uri="{BB962C8B-B14F-4D97-AF65-F5344CB8AC3E}">
        <p14:creationId xmlns:p14="http://schemas.microsoft.com/office/powerpoint/2010/main" val="823901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SCRIPT: </a:t>
            </a:r>
            <a:r>
              <a:rPr lang="en-US" sz="1200" dirty="0"/>
              <a:t>Families and children are at the heart of our neighborhoods and communities. We strive to provide support where and when it’s most needed. </a:t>
            </a:r>
          </a:p>
          <a:p>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11</a:t>
            </a:fld>
            <a:endParaRPr lang="en-US"/>
          </a:p>
        </p:txBody>
      </p:sp>
    </p:spTree>
    <p:extLst>
      <p:ext uri="{BB962C8B-B14F-4D97-AF65-F5344CB8AC3E}">
        <p14:creationId xmlns:p14="http://schemas.microsoft.com/office/powerpoint/2010/main" val="375189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SCRIPT: </a:t>
            </a:r>
            <a:r>
              <a:rPr lang="en-US" sz="1200" b="1" dirty="0">
                <a:effectLst/>
              </a:rPr>
              <a:t>Your census responses can never be used against you. </a:t>
            </a:r>
            <a:r>
              <a:rPr lang="en-US" sz="1200" dirty="0">
                <a:effectLst/>
              </a:rPr>
              <a:t>Under Title 13 of the U.S. Code, the U.S. Census Bureau cannot release any information about an individual. Your answers can only be used to produce statistics.</a:t>
            </a:r>
          </a:p>
          <a:p>
            <a:pPr marL="0" indent="0">
              <a:buNone/>
            </a:pPr>
            <a:endParaRPr lang="en-US" sz="1200" b="1" dirty="0"/>
          </a:p>
          <a:p>
            <a:pPr marL="0" indent="0">
              <a:buNone/>
            </a:pPr>
            <a:r>
              <a:rPr lang="en-US" sz="1200" b="1" dirty="0"/>
              <a:t>Census employees and contractors are sworn for life to always protect your information. </a:t>
            </a:r>
            <a:r>
              <a:rPr lang="en-US" sz="1200" dirty="0"/>
              <a:t>Violators face fines up to $250,000 and up to five years in prison. </a:t>
            </a:r>
          </a:p>
          <a:p>
            <a:pPr marL="0" indent="0">
              <a:buNone/>
            </a:pPr>
            <a:endParaRPr lang="en-US" sz="1200" b="1" dirty="0"/>
          </a:p>
          <a:p>
            <a:pPr marL="0" indent="0">
              <a:buNone/>
            </a:pPr>
            <a:r>
              <a:rPr lang="en-US" sz="1200" b="1" dirty="0"/>
              <a:t>Your information is protected from cyber-attacks, threats, and leaks. </a:t>
            </a:r>
            <a:r>
              <a:rPr lang="en-US" sz="1200" dirty="0"/>
              <a:t>The bureau’s cybersecurity meets the highest federal standards for system protection. Your information is protected no matter if you respond online, by phone, or by mail.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If you respond online</a:t>
            </a:r>
            <a:r>
              <a:rPr lang="en-US" sz="1200" dirty="0"/>
              <a:t>, make sure the website address begins with HTTPS and includes a lock symbol.</a:t>
            </a: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12</a:t>
            </a:fld>
            <a:endParaRPr lang="en-US"/>
          </a:p>
        </p:txBody>
      </p:sp>
    </p:spTree>
    <p:extLst>
      <p:ext uri="{BB962C8B-B14F-4D97-AF65-F5344CB8AC3E}">
        <p14:creationId xmlns:p14="http://schemas.microsoft.com/office/powerpoint/2010/main" val="184145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SCRIPT: </a:t>
            </a:r>
            <a:r>
              <a:rPr lang="en-US" sz="1200" dirty="0"/>
              <a:t>Census workers will </a:t>
            </a:r>
            <a:r>
              <a:rPr lang="en-US" sz="1200" u="sng" dirty="0"/>
              <a:t>never</a:t>
            </a:r>
            <a:r>
              <a:rPr lang="en-US" sz="1200" dirty="0"/>
              <a:t> ask for your: SSN, banking information, money, or anything on behalf of a political party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Real census workers carry identification. </a:t>
            </a:r>
            <a:r>
              <a:rPr lang="en-US" sz="1200" dirty="0"/>
              <a:t>They will have an official ID badge with photo, a U.S. Department of Commerce watermark, and an expiration date. You can call </a:t>
            </a:r>
            <a:r>
              <a:rPr lang="en-US" sz="1200" b="1" dirty="0"/>
              <a:t>1-800-923-8282</a:t>
            </a:r>
            <a:r>
              <a:rPr lang="en-US" sz="1200" dirty="0"/>
              <a:t> to verify a worker’s identity.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Report suspicious activity. </a:t>
            </a:r>
            <a:r>
              <a:rPr lang="en-US" sz="1200" dirty="0"/>
              <a:t> Call your local police department. if you receive a visitor falsely claiming to be representing U.S. Census Bureau.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13</a:t>
            </a:fld>
            <a:endParaRPr lang="en-US"/>
          </a:p>
        </p:txBody>
      </p:sp>
    </p:spTree>
    <p:extLst>
      <p:ext uri="{BB962C8B-B14F-4D97-AF65-F5344CB8AC3E}">
        <p14:creationId xmlns:p14="http://schemas.microsoft.com/office/powerpoint/2010/main" val="3692257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SCRIPT: </a:t>
            </a:r>
            <a:r>
              <a:rPr lang="en-US" dirty="0"/>
              <a:t>Does this need to say something about receiving an invite in March, but if you don’t you can still participate in April </a:t>
            </a:r>
          </a:p>
        </p:txBody>
      </p:sp>
      <p:sp>
        <p:nvSpPr>
          <p:cNvPr id="4" name="Slide Number Placeholder 3"/>
          <p:cNvSpPr>
            <a:spLocks noGrp="1"/>
          </p:cNvSpPr>
          <p:nvPr>
            <p:ph type="sldNum" sz="quarter" idx="5"/>
          </p:nvPr>
        </p:nvSpPr>
        <p:spPr/>
        <p:txBody>
          <a:bodyPr/>
          <a:lstStyle/>
          <a:p>
            <a:fld id="{B8954264-BDB9-0B48-9B17-65800DD4943A}" type="slidenum">
              <a:rPr lang="en-US" smtClean="0"/>
              <a:t>14</a:t>
            </a:fld>
            <a:endParaRPr lang="en-US"/>
          </a:p>
        </p:txBody>
      </p:sp>
    </p:spTree>
    <p:extLst>
      <p:ext uri="{BB962C8B-B14F-4D97-AF65-F5344CB8AC3E}">
        <p14:creationId xmlns:p14="http://schemas.microsoft.com/office/powerpoint/2010/main" val="1525771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SCRIPT: We need your help to get the word out to all our neighbors. </a:t>
            </a:r>
            <a:r>
              <a:rPr lang="en-US" sz="1200" dirty="0"/>
              <a:t>There are many opportunities to talk about the 2020 Census.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are asking everyone to help us spread the word about the census. If you’re interested in getting involved, I encourage you to visit PA.gov/census to learn more about the upcoming census and also to check out all of the downloadable resources available to help you get started with your own outreach. That includes a wide array of marketing materials, including talking points, draft press releases, social media posts, flyers, posters, and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r>
              <a:rPr lang="en-US" sz="1200" dirty="0"/>
              <a:t>Let’s work together so everyone knows about the coming census, it’s importance, and how we can ensure our communities are counted!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15</a:t>
            </a:fld>
            <a:endParaRPr lang="en-US"/>
          </a:p>
        </p:txBody>
      </p:sp>
    </p:spTree>
    <p:extLst>
      <p:ext uri="{BB962C8B-B14F-4D97-AF65-F5344CB8AC3E}">
        <p14:creationId xmlns:p14="http://schemas.microsoft.com/office/powerpoint/2010/main" val="851457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SCRIPT: Reaching all our communities is important. </a:t>
            </a:r>
            <a:r>
              <a:rPr lang="en-US" sz="1200" dirty="0"/>
              <a:t>Getting a complete, accurate Census count will require special effort to include our neighbors that are most likely to be missed, including: </a:t>
            </a:r>
          </a:p>
          <a:p>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16</a:t>
            </a:fld>
            <a:endParaRPr lang="en-US"/>
          </a:p>
        </p:txBody>
      </p:sp>
    </p:spTree>
    <p:extLst>
      <p:ext uri="{BB962C8B-B14F-4D97-AF65-F5344CB8AC3E}">
        <p14:creationId xmlns:p14="http://schemas.microsoft.com/office/powerpoint/2010/main" val="141410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SCRIPT: For the good of our communities and neighbors</a:t>
            </a:r>
            <a:r>
              <a:rPr lang="en-US" sz="1200" dirty="0"/>
              <a:t>, please share what you know about the census.</a:t>
            </a:r>
          </a:p>
          <a:p>
            <a:endParaRPr lang="en-US" sz="1200" dirty="0"/>
          </a:p>
          <a:p>
            <a:r>
              <a:rPr lang="en-US" sz="1200" dirty="0"/>
              <a:t>Don’t forget, the facts about the census (and downloadable resources) are available on PA.gov/census.</a:t>
            </a:r>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17</a:t>
            </a:fld>
            <a:endParaRPr lang="en-US"/>
          </a:p>
        </p:txBody>
      </p:sp>
    </p:spTree>
    <p:extLst>
      <p:ext uri="{BB962C8B-B14F-4D97-AF65-F5344CB8AC3E}">
        <p14:creationId xmlns:p14="http://schemas.microsoft.com/office/powerpoint/2010/main" val="1194913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54264-BDB9-0B48-9B17-65800DD4943A}" type="slidenum">
              <a:rPr lang="en-US" smtClean="0"/>
              <a:t>18</a:t>
            </a:fld>
            <a:endParaRPr lang="en-US"/>
          </a:p>
        </p:txBody>
      </p:sp>
    </p:spTree>
    <p:extLst>
      <p:ext uri="{BB962C8B-B14F-4D97-AF65-F5344CB8AC3E}">
        <p14:creationId xmlns:p14="http://schemas.microsoft.com/office/powerpoint/2010/main" val="299391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SCRIPT: Everyone counts. </a:t>
            </a:r>
            <a:r>
              <a:rPr lang="en-US" sz="1200" dirty="0"/>
              <a:t>The U.S. Constitution requires a census of all residents in the entire country every 10 years. The census counts every person living in the U.S. once (and only once) in the right place. You are counted based on where you are living on April 1, 2020. </a:t>
            </a:r>
            <a:endParaRPr lang="en-US" sz="1200" b="1" dirty="0"/>
          </a:p>
          <a:p>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2</a:t>
            </a:fld>
            <a:endParaRPr lang="en-US"/>
          </a:p>
        </p:txBody>
      </p:sp>
    </p:spTree>
    <p:extLst>
      <p:ext uri="{BB962C8B-B14F-4D97-AF65-F5344CB8AC3E}">
        <p14:creationId xmlns:p14="http://schemas.microsoft.com/office/powerpoint/2010/main" val="17492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SCRIPT: </a:t>
            </a:r>
            <a:r>
              <a:rPr lang="en-US" dirty="0"/>
              <a:t>Each year, the Federal funding government provides $675 billion federal public funding. The Census will determine how those funds are divided among the 50 states for the next 10 years. </a:t>
            </a:r>
          </a:p>
          <a:p>
            <a:r>
              <a:rPr lang="en-US" dirty="0"/>
              <a:t>Pennsylvania receives 26.8 billion dollars each year through our 16 largest federally-funded programs. That’s about $2000 per Pennsylvanian per year. </a:t>
            </a:r>
          </a:p>
        </p:txBody>
      </p:sp>
      <p:sp>
        <p:nvSpPr>
          <p:cNvPr id="4" name="Slide Number Placeholder 3"/>
          <p:cNvSpPr>
            <a:spLocks noGrp="1"/>
          </p:cNvSpPr>
          <p:nvPr>
            <p:ph type="sldNum" sz="quarter" idx="5"/>
          </p:nvPr>
        </p:nvSpPr>
        <p:spPr/>
        <p:txBody>
          <a:bodyPr/>
          <a:lstStyle/>
          <a:p>
            <a:fld id="{B8954264-BDB9-0B48-9B17-65800DD4943A}" type="slidenum">
              <a:rPr lang="en-US" smtClean="0"/>
              <a:t>3</a:t>
            </a:fld>
            <a:endParaRPr lang="en-US"/>
          </a:p>
        </p:txBody>
      </p:sp>
    </p:spTree>
    <p:extLst>
      <p:ext uri="{BB962C8B-B14F-4D97-AF65-F5344CB8AC3E}">
        <p14:creationId xmlns:p14="http://schemas.microsoft.com/office/powerpoint/2010/main" val="336160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SCRIPT: </a:t>
            </a:r>
            <a:r>
              <a:rPr lang="en-US" dirty="0"/>
              <a:t>(Lead into next slide) Here are the top Federally Funded Programs in PA</a:t>
            </a:r>
          </a:p>
        </p:txBody>
      </p:sp>
      <p:sp>
        <p:nvSpPr>
          <p:cNvPr id="4" name="Slide Number Placeholder 3"/>
          <p:cNvSpPr>
            <a:spLocks noGrp="1"/>
          </p:cNvSpPr>
          <p:nvPr>
            <p:ph type="sldNum" sz="quarter" idx="5"/>
          </p:nvPr>
        </p:nvSpPr>
        <p:spPr/>
        <p:txBody>
          <a:bodyPr/>
          <a:lstStyle/>
          <a:p>
            <a:fld id="{B8954264-BDB9-0B48-9B17-65800DD4943A}" type="slidenum">
              <a:rPr lang="en-US" smtClean="0"/>
              <a:t>4</a:t>
            </a:fld>
            <a:endParaRPr lang="en-US"/>
          </a:p>
        </p:txBody>
      </p:sp>
    </p:spTree>
    <p:extLst>
      <p:ext uri="{BB962C8B-B14F-4D97-AF65-F5344CB8AC3E}">
        <p14:creationId xmlns:p14="http://schemas.microsoft.com/office/powerpoint/2010/main" val="262159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SCRIPT: </a:t>
            </a:r>
            <a:r>
              <a:rPr lang="en-US" sz="1200" dirty="0"/>
              <a:t>All of us deserve accessible, quality healthcare and top notch medical facilities.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data collected in the 2020 Census will impact the amount of federal funding our communities get for the next decade for programs like…</a:t>
            </a:r>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5</a:t>
            </a:fld>
            <a:endParaRPr lang="en-US"/>
          </a:p>
        </p:txBody>
      </p:sp>
    </p:spTree>
    <p:extLst>
      <p:ext uri="{BB962C8B-B14F-4D97-AF65-F5344CB8AC3E}">
        <p14:creationId xmlns:p14="http://schemas.microsoft.com/office/powerpoint/2010/main" val="22984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SCRIPT: </a:t>
            </a:r>
            <a:r>
              <a:rPr lang="en-US" sz="1200" dirty="0"/>
              <a:t>None of our neighbors should ever go hungry. Access to healthy and nutritious food is important for all of us. The 2020 Census…</a:t>
            </a:r>
          </a:p>
          <a:p>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6</a:t>
            </a:fld>
            <a:endParaRPr lang="en-US"/>
          </a:p>
        </p:txBody>
      </p:sp>
    </p:spTree>
    <p:extLst>
      <p:ext uri="{BB962C8B-B14F-4D97-AF65-F5344CB8AC3E}">
        <p14:creationId xmlns:p14="http://schemas.microsoft.com/office/powerpoint/2010/main" val="258199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SCRIPT: </a:t>
            </a:r>
            <a:r>
              <a:rPr lang="en-US" sz="1200" dirty="0"/>
              <a:t>Education is fundamental for the success of our communities and businesses. We need to invest in the futures of our children. </a:t>
            </a:r>
          </a:p>
          <a:p>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7</a:t>
            </a:fld>
            <a:endParaRPr lang="en-US"/>
          </a:p>
        </p:txBody>
      </p:sp>
    </p:spTree>
    <p:extLst>
      <p:ext uri="{BB962C8B-B14F-4D97-AF65-F5344CB8AC3E}">
        <p14:creationId xmlns:p14="http://schemas.microsoft.com/office/powerpoint/2010/main" val="37015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SCRIPT: </a:t>
            </a:r>
            <a:r>
              <a:rPr lang="en-US" sz="1200" dirty="0"/>
              <a:t>Keeping people and goods moving is important for our businesses, workers, and communities.</a:t>
            </a:r>
          </a:p>
          <a:p>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8</a:t>
            </a:fld>
            <a:endParaRPr lang="en-US"/>
          </a:p>
        </p:txBody>
      </p:sp>
    </p:spTree>
    <p:extLst>
      <p:ext uri="{BB962C8B-B14F-4D97-AF65-F5344CB8AC3E}">
        <p14:creationId xmlns:p14="http://schemas.microsoft.com/office/powerpoint/2010/main" val="2211805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SCRIPT: </a:t>
            </a:r>
            <a:r>
              <a:rPr lang="en-US" sz="1200" dirty="0"/>
              <a:t>Affordable housing in safe neighborhoods is the foundation of a thriving community. Making sure all our residents can find a place to call home is central to our well-being.</a:t>
            </a:r>
          </a:p>
          <a:p>
            <a:endParaRPr lang="en-US" dirty="0"/>
          </a:p>
        </p:txBody>
      </p:sp>
      <p:sp>
        <p:nvSpPr>
          <p:cNvPr id="4" name="Slide Number Placeholder 3"/>
          <p:cNvSpPr>
            <a:spLocks noGrp="1"/>
          </p:cNvSpPr>
          <p:nvPr>
            <p:ph type="sldNum" sz="quarter" idx="5"/>
          </p:nvPr>
        </p:nvSpPr>
        <p:spPr/>
        <p:txBody>
          <a:bodyPr/>
          <a:lstStyle/>
          <a:p>
            <a:fld id="{B8954264-BDB9-0B48-9B17-65800DD4943A}" type="slidenum">
              <a:rPr lang="en-US" smtClean="0"/>
              <a:t>9</a:t>
            </a:fld>
            <a:endParaRPr lang="en-US"/>
          </a:p>
        </p:txBody>
      </p:sp>
    </p:spTree>
    <p:extLst>
      <p:ext uri="{BB962C8B-B14F-4D97-AF65-F5344CB8AC3E}">
        <p14:creationId xmlns:p14="http://schemas.microsoft.com/office/powerpoint/2010/main" val="1403554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racket, hill, court, sign&#10;&#10;Description automatically generated">
            <a:extLst>
              <a:ext uri="{FF2B5EF4-FFF2-40B4-BE49-F238E27FC236}">
                <a16:creationId xmlns:a16="http://schemas.microsoft.com/office/drawing/2014/main" xmlns="" id="{41298B73-70C8-4C4B-A20D-4D96975C6B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 r="24405" b="-1367"/>
          <a:stretch/>
        </p:blipFill>
        <p:spPr>
          <a:xfrm>
            <a:off x="0" y="0"/>
            <a:ext cx="12192000" cy="6981371"/>
          </a:xfrm>
          <a:prstGeom prst="rect">
            <a:avLst/>
          </a:prstGeom>
        </p:spPr>
      </p:pic>
      <p:sp>
        <p:nvSpPr>
          <p:cNvPr id="2" name="Title 1">
            <a:extLst>
              <a:ext uri="{FF2B5EF4-FFF2-40B4-BE49-F238E27FC236}">
                <a16:creationId xmlns:a16="http://schemas.microsoft.com/office/drawing/2014/main" xmlns="" id="{612D60A8-7EBC-4E36-B36A-AFD059C25E33}"/>
              </a:ext>
            </a:extLst>
          </p:cNvPr>
          <p:cNvSpPr>
            <a:spLocks noGrp="1"/>
          </p:cNvSpPr>
          <p:nvPr>
            <p:ph type="ctrTitle" hasCustomPrompt="1"/>
          </p:nvPr>
        </p:nvSpPr>
        <p:spPr>
          <a:xfrm>
            <a:off x="1524000" y="4658687"/>
            <a:ext cx="9144000" cy="868243"/>
          </a:xfrm>
        </p:spPr>
        <p:txBody>
          <a:bodyPr anchor="b">
            <a:normAutofit/>
          </a:bodyPr>
          <a:lstStyle>
            <a:lvl1pPr algn="ctr">
              <a:defRPr sz="4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TITLE SLIDE</a:t>
            </a:r>
          </a:p>
        </p:txBody>
      </p:sp>
      <p:sp>
        <p:nvSpPr>
          <p:cNvPr id="3" name="Subtitle 2">
            <a:extLst>
              <a:ext uri="{FF2B5EF4-FFF2-40B4-BE49-F238E27FC236}">
                <a16:creationId xmlns:a16="http://schemas.microsoft.com/office/drawing/2014/main" xmlns="" id="{D3664A28-6F6F-4A11-84F2-52422708C37F}"/>
              </a:ext>
            </a:extLst>
          </p:cNvPr>
          <p:cNvSpPr>
            <a:spLocks noGrp="1"/>
          </p:cNvSpPr>
          <p:nvPr>
            <p:ph type="subTitle" idx="1" hasCustomPrompt="1"/>
          </p:nvPr>
        </p:nvSpPr>
        <p:spPr>
          <a:xfrm>
            <a:off x="1524000" y="5532576"/>
            <a:ext cx="9144000" cy="483641"/>
          </a:xfrm>
        </p:spPr>
        <p:txBody>
          <a:bodyPr/>
          <a:lstStyle>
            <a:lvl1pPr marL="0" indent="0" algn="ctr">
              <a:buNone/>
              <a:defRPr sz="2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p>
        </p:txBody>
      </p:sp>
      <p:pic>
        <p:nvPicPr>
          <p:cNvPr id="10" name="Picture 9">
            <a:extLst>
              <a:ext uri="{FF2B5EF4-FFF2-40B4-BE49-F238E27FC236}">
                <a16:creationId xmlns:a16="http://schemas.microsoft.com/office/drawing/2014/main" xmlns="" id="{9A9CF6FD-4B90-F943-80AF-A95FA4896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79282" y="1505009"/>
            <a:ext cx="2633436" cy="2516912"/>
          </a:xfrm>
          <a:prstGeom prst="rect">
            <a:avLst/>
          </a:prstGeom>
        </p:spPr>
      </p:pic>
    </p:spTree>
    <p:extLst>
      <p:ext uri="{BB962C8B-B14F-4D97-AF65-F5344CB8AC3E}">
        <p14:creationId xmlns:p14="http://schemas.microsoft.com/office/powerpoint/2010/main" val="303632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A1A7E8-9F25-42A0-84F4-CBF3E4A7468C}"/>
              </a:ext>
            </a:extLst>
          </p:cNvPr>
          <p:cNvSpPr>
            <a:spLocks noGrp="1"/>
          </p:cNvSpPr>
          <p:nvPr>
            <p:ph type="title"/>
          </p:nvPr>
        </p:nvSpPr>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xmlns="" id="{5DB5C7DF-7A9A-44E1-AF00-251F39DE933A}"/>
              </a:ext>
            </a:extLst>
          </p:cNvPr>
          <p:cNvSpPr>
            <a:spLocks noGrp="1"/>
          </p:cNvSpPr>
          <p:nvPr>
            <p:ph idx="1"/>
          </p:nvPr>
        </p:nvSpPr>
        <p:spPr>
          <a:xfrm>
            <a:off x="838200" y="1825625"/>
            <a:ext cx="10515600" cy="38595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826ACB5-E425-4AB4-B794-8CEDB7F7E6E7}"/>
              </a:ext>
            </a:extLst>
          </p:cNvPr>
          <p:cNvSpPr>
            <a:spLocks noGrp="1"/>
          </p:cNvSpPr>
          <p:nvPr>
            <p:ph type="dt" sz="half" idx="10"/>
          </p:nvPr>
        </p:nvSpPr>
        <p:spPr/>
        <p:txBody>
          <a:bodyPr/>
          <a:lstStyle/>
          <a:p>
            <a:fld id="{5DEB24D5-7C07-4CD5-BCB1-32CAC0FDF9DC}" type="datetimeFigureOut">
              <a:rPr lang="en-US" smtClean="0"/>
              <a:t>2/19/2020</a:t>
            </a:fld>
            <a:endParaRPr lang="en-US"/>
          </a:p>
        </p:txBody>
      </p:sp>
      <p:sp>
        <p:nvSpPr>
          <p:cNvPr id="5" name="Footer Placeholder 4">
            <a:extLst>
              <a:ext uri="{FF2B5EF4-FFF2-40B4-BE49-F238E27FC236}">
                <a16:creationId xmlns:a16="http://schemas.microsoft.com/office/drawing/2014/main" xmlns="" id="{DF61A79F-FCF9-4BDB-A986-DB167B017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15DBBA3-8854-4008-882A-45B34656D6B2}"/>
              </a:ext>
            </a:extLst>
          </p:cNvPr>
          <p:cNvSpPr>
            <a:spLocks noGrp="1"/>
          </p:cNvSpPr>
          <p:nvPr>
            <p:ph type="sldNum" sz="quarter" idx="12"/>
          </p:nvPr>
        </p:nvSpPr>
        <p:spPr/>
        <p:txBody>
          <a:bodyPr/>
          <a:lstStyle/>
          <a:p>
            <a:fld id="{ED6DA9FA-FF6F-4583-BC38-AB11E36E5A26}" type="slidenum">
              <a:rPr lang="en-US" smtClean="0"/>
              <a:t>‹#›</a:t>
            </a:fld>
            <a:endParaRPr lang="en-US"/>
          </a:p>
        </p:txBody>
      </p:sp>
      <p:pic>
        <p:nvPicPr>
          <p:cNvPr id="7" name="Picture 6" descr="A picture containing racket, hill, court, sign&#10;&#10;Description automatically generated">
            <a:extLst>
              <a:ext uri="{FF2B5EF4-FFF2-40B4-BE49-F238E27FC236}">
                <a16:creationId xmlns:a16="http://schemas.microsoft.com/office/drawing/2014/main" xmlns="" id="{ACE43C33-A69B-9B4D-84BD-B4A02CB942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3387"/>
          <a:stretch/>
        </p:blipFill>
        <p:spPr>
          <a:xfrm>
            <a:off x="0" y="5993048"/>
            <a:ext cx="12192000" cy="864952"/>
          </a:xfrm>
          <a:prstGeom prst="rect">
            <a:avLst/>
          </a:prstGeom>
        </p:spPr>
      </p:pic>
      <p:pic>
        <p:nvPicPr>
          <p:cNvPr id="8" name="Picture 7" descr="A blue and white sign&#10;&#10;Description automatically generated">
            <a:extLst>
              <a:ext uri="{FF2B5EF4-FFF2-40B4-BE49-F238E27FC236}">
                <a16:creationId xmlns:a16="http://schemas.microsoft.com/office/drawing/2014/main" xmlns="" id="{184A54B4-7837-6746-903C-250AC4CDA7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6686" y="6163845"/>
            <a:ext cx="608623" cy="581693"/>
          </a:xfrm>
          <a:prstGeom prst="rect">
            <a:avLst/>
          </a:prstGeom>
        </p:spPr>
      </p:pic>
    </p:spTree>
    <p:extLst>
      <p:ext uri="{BB962C8B-B14F-4D97-AF65-F5344CB8AC3E}">
        <p14:creationId xmlns:p14="http://schemas.microsoft.com/office/powerpoint/2010/main" val="407675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A picture containing racket, hill, court, sign&#10;&#10;Description automatically generated">
            <a:extLst>
              <a:ext uri="{FF2B5EF4-FFF2-40B4-BE49-F238E27FC236}">
                <a16:creationId xmlns:a16="http://schemas.microsoft.com/office/drawing/2014/main" xmlns="" id="{AEAE35B9-922D-B143-9F18-2E05197675E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 r="24405" b="-1367"/>
          <a:stretch/>
        </p:blipFill>
        <p:spPr>
          <a:xfrm>
            <a:off x="0" y="0"/>
            <a:ext cx="12192000" cy="6981371"/>
          </a:xfrm>
          <a:prstGeom prst="rect">
            <a:avLst/>
          </a:prstGeom>
        </p:spPr>
      </p:pic>
      <p:sp>
        <p:nvSpPr>
          <p:cNvPr id="2" name="Title 1">
            <a:extLst>
              <a:ext uri="{FF2B5EF4-FFF2-40B4-BE49-F238E27FC236}">
                <a16:creationId xmlns:a16="http://schemas.microsoft.com/office/drawing/2014/main" xmlns="" id="{F4F3605D-9830-4AA0-93E7-CFEC6199A06B}"/>
              </a:ext>
            </a:extLst>
          </p:cNvPr>
          <p:cNvSpPr>
            <a:spLocks noGrp="1"/>
          </p:cNvSpPr>
          <p:nvPr>
            <p:ph type="title" hasCustomPrompt="1"/>
          </p:nvPr>
        </p:nvSpPr>
        <p:spPr>
          <a:xfrm>
            <a:off x="838200" y="2766218"/>
            <a:ext cx="10515600" cy="1325563"/>
          </a:xfrm>
        </p:spPr>
        <p:txBody>
          <a:bodyPr>
            <a:normAutofit/>
          </a:bodyPr>
          <a:lstStyle>
            <a:lvl1pPr algn="ctr">
              <a:defRPr sz="4000">
                <a:solidFill>
                  <a:schemeClr val="bg1"/>
                </a:solidFill>
              </a:defRPr>
            </a:lvl1pPr>
          </a:lstStyle>
          <a:p>
            <a:r>
              <a:rPr lang="en-US" dirty="0"/>
              <a:t>DIVIDER SLIDE</a:t>
            </a:r>
          </a:p>
        </p:txBody>
      </p:sp>
    </p:spTree>
    <p:extLst>
      <p:ext uri="{BB962C8B-B14F-4D97-AF65-F5344CB8AC3E}">
        <p14:creationId xmlns:p14="http://schemas.microsoft.com/office/powerpoint/2010/main" val="2975988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2568F9D-9BCE-4281-B758-93308E2F82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BBD31AEF-59E7-4A16-B16C-7C0A242654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F2074-CB69-43A8-B804-931CF30617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B24D5-7C07-4CD5-BCB1-32CAC0FDF9DC}" type="datetimeFigureOut">
              <a:rPr lang="en-US" smtClean="0"/>
              <a:t>2/19/2020</a:t>
            </a:fld>
            <a:endParaRPr lang="en-US"/>
          </a:p>
        </p:txBody>
      </p:sp>
      <p:sp>
        <p:nvSpPr>
          <p:cNvPr id="5" name="Footer Placeholder 4">
            <a:extLst>
              <a:ext uri="{FF2B5EF4-FFF2-40B4-BE49-F238E27FC236}">
                <a16:creationId xmlns:a16="http://schemas.microsoft.com/office/drawing/2014/main" xmlns="" id="{A051005B-4E98-4F4D-B827-ADC0810BAC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44593F3-4E2F-40D2-B00D-73357A514C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DA9FA-FF6F-4583-BC38-AB11E36E5A26}" type="slidenum">
              <a:rPr lang="en-US" smtClean="0"/>
              <a:t>‹#›</a:t>
            </a:fld>
            <a:endParaRPr lang="en-US"/>
          </a:p>
        </p:txBody>
      </p:sp>
    </p:spTree>
    <p:extLst>
      <p:ext uri="{BB962C8B-B14F-4D97-AF65-F5344CB8AC3E}">
        <p14:creationId xmlns:p14="http://schemas.microsoft.com/office/powerpoint/2010/main" val="4065715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30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a.gov/cens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tiff"/><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hyperlink" Target="http://pa.gov/cens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31D19-12F5-D244-9712-2EB456E216CE}"/>
              </a:ext>
            </a:extLst>
          </p:cNvPr>
          <p:cNvSpPr>
            <a:spLocks noGrp="1"/>
          </p:cNvSpPr>
          <p:nvPr>
            <p:ph type="ctrTitle"/>
          </p:nvPr>
        </p:nvSpPr>
        <p:spPr>
          <a:xfrm>
            <a:off x="653143" y="4658687"/>
            <a:ext cx="10885714" cy="868243"/>
          </a:xfrm>
        </p:spPr>
        <p:txBody>
          <a:bodyPr/>
          <a:lstStyle/>
          <a:p>
            <a:r>
              <a:rPr lang="en-US" dirty="0"/>
              <a:t>PENNSYLVANIA’S COMMUNITIES COUNT</a:t>
            </a:r>
          </a:p>
        </p:txBody>
      </p:sp>
      <p:sp>
        <p:nvSpPr>
          <p:cNvPr id="3" name="Subtitle 2">
            <a:extLst>
              <a:ext uri="{FF2B5EF4-FFF2-40B4-BE49-F238E27FC236}">
                <a16:creationId xmlns:a16="http://schemas.microsoft.com/office/drawing/2014/main" xmlns="" id="{806C7517-BE9C-46E9-B1CC-CAD9503D6DDF}"/>
              </a:ext>
            </a:extLst>
          </p:cNvPr>
          <p:cNvSpPr>
            <a:spLocks noGrp="1"/>
          </p:cNvSpPr>
          <p:nvPr>
            <p:ph type="subTitle" idx="1"/>
          </p:nvPr>
        </p:nvSpPr>
        <p:spPr/>
        <p:txBody>
          <a:bodyPr>
            <a:normAutofit/>
          </a:bodyPr>
          <a:lstStyle/>
          <a:p>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PA.gov/census</a:t>
            </a:r>
          </a:p>
        </p:txBody>
      </p:sp>
    </p:spTree>
    <p:extLst>
      <p:ext uri="{BB962C8B-B14F-4D97-AF65-F5344CB8AC3E}">
        <p14:creationId xmlns:p14="http://schemas.microsoft.com/office/powerpoint/2010/main" val="1438035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8CBF2459-DA95-4A81-94CD-AAB607AD0CD0}"/>
              </a:ext>
            </a:extLst>
          </p:cNvPr>
          <p:cNvSpPr>
            <a:spLocks noGrp="1"/>
          </p:cNvSpPr>
          <p:nvPr>
            <p:ph idx="1"/>
          </p:nvPr>
        </p:nvSpPr>
        <p:spPr>
          <a:xfrm>
            <a:off x="838200" y="2398574"/>
            <a:ext cx="10515600" cy="3859558"/>
          </a:xfrm>
        </p:spPr>
        <p:txBody>
          <a:bodyPr>
            <a:norm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Rural Electrification Loans and Loan Guarantees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Water and Waste Disposal Systems for Rural Communities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Rural Rental Assistance Payments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Business and Industry Loans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Cooperative Extension Services</a:t>
            </a:r>
          </a:p>
          <a:p>
            <a:pPr marL="0" indent="0">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Rectangle 4">
            <a:extLst>
              <a:ext uri="{FF2B5EF4-FFF2-40B4-BE49-F238E27FC236}">
                <a16:creationId xmlns:a16="http://schemas.microsoft.com/office/drawing/2014/main" xmlns="" id="{5EF17CA1-7E15-4317-BCB5-F96C67D59CA6}"/>
              </a:ext>
            </a:extLst>
          </p:cNvPr>
          <p:cNvSpPr/>
          <p:nvPr/>
        </p:nvSpPr>
        <p:spPr>
          <a:xfrm>
            <a:off x="838201" y="1690688"/>
            <a:ext cx="7777976" cy="707886"/>
          </a:xfrm>
          <a:prstGeom prst="rect">
            <a:avLst/>
          </a:prstGeom>
        </p:spPr>
        <p:txBody>
          <a:bodyPr wrap="square">
            <a:spAutoFit/>
          </a:body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2020 Census determines how much funding rural areas receive for services and infrastructure.</a:t>
            </a:r>
          </a:p>
        </p:txBody>
      </p:sp>
      <p:sp>
        <p:nvSpPr>
          <p:cNvPr id="8" name="Title 1">
            <a:extLst>
              <a:ext uri="{FF2B5EF4-FFF2-40B4-BE49-F238E27FC236}">
                <a16:creationId xmlns:a16="http://schemas.microsoft.com/office/drawing/2014/main" xmlns="" id="{E5966334-349C-B34F-8CF6-C81B0CD9BBCB}"/>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
            </a:r>
            <a:br>
              <a:rPr lang="en-US" b="1" dirty="0">
                <a:latin typeface="Helvetica Neue" panose="02000503000000020004" pitchFamily="2" charset="0"/>
                <a:ea typeface="Helvetica Neue" panose="02000503000000020004" pitchFamily="2" charset="0"/>
                <a:cs typeface="Helvetica Neue" panose="02000503000000020004" pitchFamily="2" charset="0"/>
              </a:rPr>
            </a:br>
            <a:r>
              <a:rPr lang="en-US" sz="3100" b="1" dirty="0">
                <a:latin typeface="Helvetica Neue" panose="02000503000000020004" pitchFamily="2" charset="0"/>
                <a:ea typeface="Helvetica Neue" panose="02000503000000020004" pitchFamily="2" charset="0"/>
                <a:cs typeface="Helvetica Neue" panose="02000503000000020004" pitchFamily="2" charset="0"/>
              </a:rPr>
              <a:t>RURAL</a:t>
            </a:r>
            <a:r>
              <a:rPr lang="en-US" b="1" dirty="0">
                <a:latin typeface="Helvetica Neue" panose="02000503000000020004" pitchFamily="2" charset="0"/>
                <a:ea typeface="Helvetica Neue" panose="02000503000000020004" pitchFamily="2" charset="0"/>
                <a:cs typeface="Helvetica Neue" panose="02000503000000020004" pitchFamily="2" charset="0"/>
              </a:rPr>
              <a:t/>
            </a:r>
            <a:br>
              <a:rPr lang="en-US" b="1" dirty="0">
                <a:latin typeface="Helvetica Neue" panose="02000503000000020004" pitchFamily="2" charset="0"/>
                <a:ea typeface="Helvetica Neue" panose="02000503000000020004" pitchFamily="2" charset="0"/>
                <a:cs typeface="Helvetica Neue" panose="02000503000000020004" pitchFamily="2" charset="0"/>
              </a:rPr>
            </a:b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xmlns="" id="{1AE0B7FC-E717-5E4D-903B-24BCB4BEA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5083" y="1038723"/>
            <a:ext cx="1544179" cy="5152516"/>
          </a:xfrm>
          <a:prstGeom prst="rect">
            <a:avLst/>
          </a:prstGeom>
        </p:spPr>
      </p:pic>
      <p:pic>
        <p:nvPicPr>
          <p:cNvPr id="9" name="Picture 8">
            <a:extLst>
              <a:ext uri="{FF2B5EF4-FFF2-40B4-BE49-F238E27FC236}">
                <a16:creationId xmlns:a16="http://schemas.microsoft.com/office/drawing/2014/main" xmlns="" id="{A80D4BCF-1984-1549-BFCD-07F35D9F8C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570" y="546892"/>
            <a:ext cx="1729850" cy="5667768"/>
          </a:xfrm>
          <a:prstGeom prst="rect">
            <a:avLst/>
          </a:prstGeom>
        </p:spPr>
      </p:pic>
    </p:spTree>
    <p:extLst>
      <p:ext uri="{BB962C8B-B14F-4D97-AF65-F5344CB8AC3E}">
        <p14:creationId xmlns:p14="http://schemas.microsoft.com/office/powerpoint/2010/main" val="222892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7C8430B1-08FE-400F-A033-C86B5FA29895}"/>
              </a:ext>
            </a:extLst>
          </p:cNvPr>
          <p:cNvSpPr>
            <a:spLocks noGrp="1"/>
          </p:cNvSpPr>
          <p:nvPr>
            <p:ph idx="1"/>
          </p:nvPr>
        </p:nvSpPr>
        <p:spPr>
          <a:xfrm>
            <a:off x="838200" y="2398574"/>
            <a:ext cx="10515600" cy="3859558"/>
          </a:xfrm>
        </p:spPr>
        <p:txBody>
          <a:bodyPr>
            <a:norm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TANF</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Title IV-E Foster Care</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Vocational Rehabilitation Grants to States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Unemployment Insurance Administration</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Adoption Assistance</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Child Care Mandatory and Matching Funds</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Rectangle 4">
            <a:extLst>
              <a:ext uri="{FF2B5EF4-FFF2-40B4-BE49-F238E27FC236}">
                <a16:creationId xmlns:a16="http://schemas.microsoft.com/office/drawing/2014/main" xmlns="" id="{B26D54C1-7997-4191-BAD4-13D9CC0B58A2}"/>
              </a:ext>
            </a:extLst>
          </p:cNvPr>
          <p:cNvSpPr/>
          <p:nvPr/>
        </p:nvSpPr>
        <p:spPr>
          <a:xfrm>
            <a:off x="838200" y="1690688"/>
            <a:ext cx="6569990" cy="707886"/>
          </a:xfrm>
          <a:prstGeom prst="rect">
            <a:avLst/>
          </a:prstGeom>
        </p:spPr>
        <p:txBody>
          <a:bodyPr wrap="square">
            <a:spAutoFit/>
          </a:body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2020 Census determines how much support our families and children receive.</a:t>
            </a:r>
          </a:p>
        </p:txBody>
      </p:sp>
      <p:pic>
        <p:nvPicPr>
          <p:cNvPr id="9" name="Picture 8">
            <a:extLst>
              <a:ext uri="{FF2B5EF4-FFF2-40B4-BE49-F238E27FC236}">
                <a16:creationId xmlns:a16="http://schemas.microsoft.com/office/drawing/2014/main" xmlns="" id="{4767FDAA-C60E-4944-9205-56EB8821B4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4219"/>
          <a:stretch/>
        </p:blipFill>
        <p:spPr>
          <a:xfrm>
            <a:off x="9764607" y="3686579"/>
            <a:ext cx="2427393" cy="2490383"/>
          </a:xfrm>
          <a:prstGeom prst="rect">
            <a:avLst/>
          </a:prstGeom>
        </p:spPr>
      </p:pic>
      <p:sp>
        <p:nvSpPr>
          <p:cNvPr id="10" name="Title 1">
            <a:extLst>
              <a:ext uri="{FF2B5EF4-FFF2-40B4-BE49-F238E27FC236}">
                <a16:creationId xmlns:a16="http://schemas.microsoft.com/office/drawing/2014/main" xmlns="" id="{00844A74-DC93-344E-AE30-35500F818146}"/>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
            </a:r>
            <a:br>
              <a:rPr lang="en-US" b="1" dirty="0">
                <a:latin typeface="Helvetica Neue" panose="02000503000000020004" pitchFamily="2" charset="0"/>
                <a:ea typeface="Helvetica Neue" panose="02000503000000020004" pitchFamily="2" charset="0"/>
                <a:cs typeface="Helvetica Neue" panose="02000503000000020004" pitchFamily="2" charset="0"/>
              </a:rPr>
            </a:br>
            <a:r>
              <a:rPr lang="en-US" sz="3100" b="1" dirty="0">
                <a:latin typeface="Helvetica Neue" panose="02000503000000020004" pitchFamily="2" charset="0"/>
                <a:ea typeface="Helvetica Neue" panose="02000503000000020004" pitchFamily="2" charset="0"/>
                <a:cs typeface="Helvetica Neue" panose="02000503000000020004" pitchFamily="2" charset="0"/>
              </a:rPr>
              <a:t>FAMILIES</a:t>
            </a:r>
            <a:r>
              <a:rPr lang="en-US" b="1" dirty="0">
                <a:latin typeface="Helvetica Neue" panose="02000503000000020004" pitchFamily="2" charset="0"/>
                <a:ea typeface="Helvetica Neue" panose="02000503000000020004" pitchFamily="2" charset="0"/>
                <a:cs typeface="Helvetica Neue" panose="02000503000000020004" pitchFamily="2" charset="0"/>
              </a:rPr>
              <a:t/>
            </a:r>
            <a:br>
              <a:rPr lang="en-US" b="1" dirty="0">
                <a:latin typeface="Helvetica Neue" panose="02000503000000020004" pitchFamily="2" charset="0"/>
                <a:ea typeface="Helvetica Neue" panose="02000503000000020004" pitchFamily="2" charset="0"/>
                <a:cs typeface="Helvetica Neue" panose="02000503000000020004" pitchFamily="2" charset="0"/>
              </a:rPr>
            </a:b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Picture 6">
            <a:extLst>
              <a:ext uri="{FF2B5EF4-FFF2-40B4-BE49-F238E27FC236}">
                <a16:creationId xmlns:a16="http://schemas.microsoft.com/office/drawing/2014/main" xmlns="" id="{AF6C040C-67C1-43F9-8657-95C080241F0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65819" y="731751"/>
            <a:ext cx="2098788" cy="5667766"/>
          </a:xfrm>
          <a:prstGeom prst="rect">
            <a:avLst/>
          </a:prstGeom>
        </p:spPr>
      </p:pic>
    </p:spTree>
    <p:extLst>
      <p:ext uri="{BB962C8B-B14F-4D97-AF65-F5344CB8AC3E}">
        <p14:creationId xmlns:p14="http://schemas.microsoft.com/office/powerpoint/2010/main" val="12747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D7C1D-235F-4DCB-931E-E6270E212753}"/>
              </a:ext>
            </a:extLst>
          </p:cNvPr>
          <p:cNvSpPr>
            <a:spLocks noGrp="1"/>
          </p:cNvSpPr>
          <p:nvPr>
            <p:ph type="title"/>
          </p:nvPr>
        </p:nvSpPr>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YOUR SECURITY &amp; PRIVACY COUNTS</a:t>
            </a:r>
          </a:p>
        </p:txBody>
      </p:sp>
      <p:sp>
        <p:nvSpPr>
          <p:cNvPr id="3" name="Content Placeholder 2">
            <a:extLst>
              <a:ext uri="{FF2B5EF4-FFF2-40B4-BE49-F238E27FC236}">
                <a16:creationId xmlns:a16="http://schemas.microsoft.com/office/drawing/2014/main" xmlns="" id="{D0D6388E-7D16-4DB4-A939-9C2398F9B97F}"/>
              </a:ext>
            </a:extLst>
          </p:cNvPr>
          <p:cNvSpPr>
            <a:spLocks noGrp="1"/>
          </p:cNvSpPr>
          <p:nvPr>
            <p:ph idx="1"/>
          </p:nvPr>
        </p:nvSpPr>
        <p:spPr>
          <a:xfrm>
            <a:off x="838200" y="1825625"/>
            <a:ext cx="7220920" cy="4351338"/>
          </a:xfrm>
        </p:spPr>
        <p:txBody>
          <a:bodyPr>
            <a:normAutofit/>
          </a:bodyPr>
          <a:lstStyle/>
          <a:p>
            <a:r>
              <a:rPr lang="en-US" sz="2000" dirty="0">
                <a:effectLst/>
                <a:latin typeface="Helvetica Neue" panose="02000503000000020004" pitchFamily="2" charset="0"/>
                <a:ea typeface="Helvetica Neue" panose="02000503000000020004" pitchFamily="2" charset="0"/>
                <a:cs typeface="Helvetica Neue" panose="02000503000000020004" pitchFamily="2" charset="0"/>
              </a:rPr>
              <a:t>Your census responses can never be used against you. </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r>
              <a:rPr lang="en-US" sz="2000" dirty="0">
                <a:latin typeface="Helvetica Neue" panose="02000503000000020004" pitchFamily="2" charset="0"/>
                <a:ea typeface="Helvetica Neue" panose="02000503000000020004" pitchFamily="2" charset="0"/>
                <a:cs typeface="Helvetica Neue" panose="02000503000000020004" pitchFamily="2" charset="0"/>
              </a:rPr>
              <a:t>Census employees and contractors are sworn for life to always protect your information. </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r>
              <a:rPr lang="en-US" sz="2000" dirty="0">
                <a:latin typeface="Helvetica Neue" panose="02000503000000020004" pitchFamily="2" charset="0"/>
                <a:ea typeface="Helvetica Neue" panose="02000503000000020004" pitchFamily="2" charset="0"/>
                <a:cs typeface="Helvetica Neue" panose="02000503000000020004" pitchFamily="2" charset="0"/>
              </a:rPr>
              <a:t>Your information is protected from cyber-attacks, threats, and leaks. </a:t>
            </a:r>
          </a:p>
          <a:p>
            <a:pPr marL="0" indent="0">
              <a:buNone/>
            </a:pPr>
            <a:endParaRPr lang="en-US" sz="2000" b="1" dirty="0">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xmlns="" id="{C8F1F1ED-D405-3741-B7B0-BF9BEDE4E2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031" y="337018"/>
            <a:ext cx="3052520" cy="3644801"/>
          </a:xfrm>
          <a:prstGeom prst="rect">
            <a:avLst/>
          </a:prstGeom>
        </p:spPr>
      </p:pic>
      <p:pic>
        <p:nvPicPr>
          <p:cNvPr id="10" name="Picture 9">
            <a:extLst>
              <a:ext uri="{FF2B5EF4-FFF2-40B4-BE49-F238E27FC236}">
                <a16:creationId xmlns:a16="http://schemas.microsoft.com/office/drawing/2014/main" xmlns="" id="{9E986B85-DD46-5E42-9D0D-BAA7A5F40D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88300">
            <a:off x="10526230" y="4080036"/>
            <a:ext cx="989297" cy="2430229"/>
          </a:xfrm>
          <a:prstGeom prst="rect">
            <a:avLst/>
          </a:prstGeom>
        </p:spPr>
      </p:pic>
      <p:pic>
        <p:nvPicPr>
          <p:cNvPr id="12" name="Picture 11">
            <a:extLst>
              <a:ext uri="{FF2B5EF4-FFF2-40B4-BE49-F238E27FC236}">
                <a16:creationId xmlns:a16="http://schemas.microsoft.com/office/drawing/2014/main" xmlns="" id="{ECB454F1-E1D2-E940-8FC5-14834862D9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9668" y="5684805"/>
            <a:ext cx="3406623" cy="354856"/>
          </a:xfrm>
          <a:prstGeom prst="rect">
            <a:avLst/>
          </a:prstGeom>
        </p:spPr>
      </p:pic>
      <p:pic>
        <p:nvPicPr>
          <p:cNvPr id="13" name="Picture 12" descr="A picture containing racket, hill, court, sign&#10;&#10;Description automatically generated">
            <a:extLst>
              <a:ext uri="{FF2B5EF4-FFF2-40B4-BE49-F238E27FC236}">
                <a16:creationId xmlns:a16="http://schemas.microsoft.com/office/drawing/2014/main" xmlns="" id="{C327EF0A-0F35-B341-BB4D-8788E8E3CE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3387"/>
          <a:stretch/>
        </p:blipFill>
        <p:spPr>
          <a:xfrm>
            <a:off x="0" y="5993048"/>
            <a:ext cx="12192000" cy="864952"/>
          </a:xfrm>
          <a:prstGeom prst="rect">
            <a:avLst/>
          </a:prstGeom>
        </p:spPr>
      </p:pic>
      <p:pic>
        <p:nvPicPr>
          <p:cNvPr id="14" name="Picture 13" descr="A blue and white sign&#10;&#10;Description automatically generated">
            <a:extLst>
              <a:ext uri="{FF2B5EF4-FFF2-40B4-BE49-F238E27FC236}">
                <a16:creationId xmlns:a16="http://schemas.microsoft.com/office/drawing/2014/main" xmlns="" id="{D717D6B1-0EB1-C14A-AB24-C6DFEED5D3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96686" y="6163845"/>
            <a:ext cx="608623" cy="581693"/>
          </a:xfrm>
          <a:prstGeom prst="rect">
            <a:avLst/>
          </a:prstGeom>
        </p:spPr>
      </p:pic>
    </p:spTree>
    <p:extLst>
      <p:ext uri="{BB962C8B-B14F-4D97-AF65-F5344CB8AC3E}">
        <p14:creationId xmlns:p14="http://schemas.microsoft.com/office/powerpoint/2010/main" val="11137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9437D0-6785-4487-9D9E-CF580D498618}"/>
              </a:ext>
            </a:extLst>
          </p:cNvPr>
          <p:cNvSpPr>
            <a:spLocks noGrp="1"/>
          </p:cNvSpPr>
          <p:nvPr>
            <p:ph type="title"/>
          </p:nvPr>
        </p:nvSpPr>
        <p:spPr>
          <a:xfrm>
            <a:off x="838200" y="365126"/>
            <a:ext cx="10515600" cy="1179470"/>
          </a:xfrm>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AVOID SCAMMERS &amp; FRAUD</a:t>
            </a:r>
          </a:p>
        </p:txBody>
      </p:sp>
      <p:sp>
        <p:nvSpPr>
          <p:cNvPr id="3" name="Content Placeholder 2">
            <a:extLst>
              <a:ext uri="{FF2B5EF4-FFF2-40B4-BE49-F238E27FC236}">
                <a16:creationId xmlns:a16="http://schemas.microsoft.com/office/drawing/2014/main" xmlns="" id="{452E1A32-F6F9-4F67-87CC-0EA4B530E5DE}"/>
              </a:ext>
            </a:extLst>
          </p:cNvPr>
          <p:cNvSpPr>
            <a:spLocks noGrp="1"/>
          </p:cNvSpPr>
          <p:nvPr>
            <p:ph idx="1"/>
          </p:nvPr>
        </p:nvSpPr>
        <p:spPr>
          <a:xfrm>
            <a:off x="838200" y="1468275"/>
            <a:ext cx="11011930" cy="4434863"/>
          </a:xfrm>
        </p:spPr>
        <p:txBody>
          <a:bodyPr>
            <a:noAutofit/>
          </a:bodyPr>
          <a:lstStyle/>
          <a:p>
            <a:pPr marL="0" indent="0">
              <a:buNone/>
            </a:pPr>
            <a:r>
              <a:rPr lang="en-US" sz="2000" b="1" dirty="0">
                <a:latin typeface="Helvetica Neue" panose="02000503000000020004" pitchFamily="2" charset="0"/>
                <a:ea typeface="Helvetica Neue" panose="02000503000000020004" pitchFamily="2" charset="0"/>
                <a:cs typeface="Helvetica Neue" panose="02000503000000020004" pitchFamily="2" charset="0"/>
              </a:rPr>
              <a:t>Do not respond if asked about the following: </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Social Security Number (SSN)					</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Bank or credit card information		</a:t>
            </a:r>
          </a:p>
          <a:p>
            <a:r>
              <a:rPr lang="en-US" sz="2000" dirty="0"/>
              <a:t>Money or donations</a:t>
            </a:r>
          </a:p>
          <a:p>
            <a:r>
              <a:rPr lang="en-US" sz="2000" dirty="0"/>
              <a:t>Anything on behalf of a political party</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1200" b="1"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000" b="1" dirty="0">
                <a:latin typeface="Helvetica Neue" panose="02000503000000020004" pitchFamily="2" charset="0"/>
                <a:ea typeface="Helvetica Neue" panose="02000503000000020004" pitchFamily="2" charset="0"/>
                <a:cs typeface="Helvetica Neue" panose="02000503000000020004" pitchFamily="2" charset="0"/>
              </a:rPr>
              <a:t>Ask to see an official Census ID badge </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1-800-923-8282 to verify a worker’s identity</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Report suspicious activity to your local police department </a:t>
            </a:r>
          </a:p>
          <a:p>
            <a:pPr marL="0" indent="0">
              <a:buNone/>
            </a:pP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000" b="1" dirty="0">
                <a:latin typeface="Helvetica Neue" panose="02000503000000020004" pitchFamily="2" charset="0"/>
                <a:ea typeface="Helvetica Neue" panose="02000503000000020004" pitchFamily="2" charset="0"/>
                <a:cs typeface="Helvetica Neue" panose="02000503000000020004" pitchFamily="2" charset="0"/>
              </a:rPr>
              <a:t>If you respond online, </a:t>
            </a:r>
            <a:r>
              <a:rPr lang="en-US" sz="2000" dirty="0">
                <a:latin typeface="Helvetica Neue" panose="02000503000000020004" pitchFamily="2" charset="0"/>
                <a:ea typeface="Helvetica Neue" panose="02000503000000020004" pitchFamily="2" charset="0"/>
                <a:cs typeface="Helvetica Neue" panose="02000503000000020004" pitchFamily="2" charset="0"/>
              </a:rPr>
              <a:t>check</a:t>
            </a:r>
            <a:r>
              <a:rPr lang="en-US" sz="2000" b="1" dirty="0">
                <a:latin typeface="Helvetica Neue" panose="02000503000000020004" pitchFamily="2" charset="0"/>
                <a:ea typeface="Helvetica Neue" panose="02000503000000020004" pitchFamily="2" charset="0"/>
                <a:cs typeface="Helvetica Neue" panose="02000503000000020004" pitchFamily="2" charset="0"/>
              </a:rPr>
              <a:t> </a:t>
            </a:r>
            <a:r>
              <a:rPr lang="en-US" sz="2000" dirty="0">
                <a:latin typeface="Helvetica Neue" panose="02000503000000020004" pitchFamily="2" charset="0"/>
                <a:ea typeface="Helvetica Neue" panose="02000503000000020004" pitchFamily="2" charset="0"/>
                <a:cs typeface="Helvetica Neue" panose="02000503000000020004" pitchFamily="2" charset="0"/>
              </a:rPr>
              <a:t>the website address begins with HTTPS and has a lock symbol</a:t>
            </a:r>
          </a:p>
          <a:p>
            <a:pPr marL="0" indent="0">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xmlns="" id="{2BBA8F5B-67DE-1D41-963D-099C8491D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871" y="954861"/>
            <a:ext cx="2503179" cy="3135295"/>
          </a:xfrm>
          <a:prstGeom prst="rect">
            <a:avLst/>
          </a:prstGeom>
        </p:spPr>
      </p:pic>
    </p:spTree>
    <p:extLst>
      <p:ext uri="{BB962C8B-B14F-4D97-AF65-F5344CB8AC3E}">
        <p14:creationId xmlns:p14="http://schemas.microsoft.com/office/powerpoint/2010/main" val="4023845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4D33B6-3C72-5F45-A5D9-D35767135083}"/>
              </a:ext>
            </a:extLst>
          </p:cNvPr>
          <p:cNvSpPr>
            <a:spLocks noGrp="1"/>
          </p:cNvSpPr>
          <p:nvPr>
            <p:ph type="title"/>
          </p:nvPr>
        </p:nvSpPr>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APRIL 1, 2020 IS NATIONAL CENSUS DAY</a:t>
            </a:r>
          </a:p>
        </p:txBody>
      </p:sp>
      <p:sp>
        <p:nvSpPr>
          <p:cNvPr id="3" name="Content Placeholder 2">
            <a:extLst>
              <a:ext uri="{FF2B5EF4-FFF2-40B4-BE49-F238E27FC236}">
                <a16:creationId xmlns:a16="http://schemas.microsoft.com/office/drawing/2014/main" xmlns="" id="{549DA241-E4F5-FA49-BFF3-5AA27275A675}"/>
              </a:ext>
            </a:extLst>
          </p:cNvPr>
          <p:cNvSpPr>
            <a:spLocks noGrp="1"/>
          </p:cNvSpPr>
          <p:nvPr>
            <p:ph idx="1"/>
          </p:nvPr>
        </p:nvSpPr>
        <p:spPr/>
        <p:txBody>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Participate in the census online, by mail, or by phone. </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r>
              <a:rPr lang="en-US" sz="2000" dirty="0">
                <a:latin typeface="Helvetica Neue" panose="02000503000000020004" pitchFamily="2" charset="0"/>
                <a:ea typeface="Helvetica Neue" panose="02000503000000020004" pitchFamily="2" charset="0"/>
                <a:cs typeface="Helvetica Neue" panose="02000503000000020004" pitchFamily="2" charset="0"/>
              </a:rPr>
              <a:t>If you’re living in Pennsylvania on April 1, 2020, you are a resident. </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r>
              <a:rPr lang="en-US" sz="2000" dirty="0">
                <a:latin typeface="Helvetica Neue" panose="02000503000000020004" pitchFamily="2" charset="0"/>
                <a:ea typeface="Helvetica Neue" panose="02000503000000020004" pitchFamily="2" charset="0"/>
                <a:cs typeface="Helvetica Neue" panose="02000503000000020004" pitchFamily="2" charset="0"/>
              </a:rPr>
              <a:t>Count every person living in your home on April 1, 2020.</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 name="Picture 8">
            <a:extLst>
              <a:ext uri="{FF2B5EF4-FFF2-40B4-BE49-F238E27FC236}">
                <a16:creationId xmlns:a16="http://schemas.microsoft.com/office/drawing/2014/main" xmlns="" id="{58A303FE-1F1C-1C46-8A85-882983067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92427">
            <a:off x="8901851" y="2577195"/>
            <a:ext cx="2385425" cy="2633508"/>
          </a:xfrm>
          <a:prstGeom prst="rect">
            <a:avLst/>
          </a:prstGeom>
        </p:spPr>
      </p:pic>
    </p:spTree>
    <p:extLst>
      <p:ext uri="{BB962C8B-B14F-4D97-AF65-F5344CB8AC3E}">
        <p14:creationId xmlns:p14="http://schemas.microsoft.com/office/powerpoint/2010/main" val="1928367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D0795C-851B-4001-BC4C-575D667C89BD}"/>
              </a:ext>
            </a:extLst>
          </p:cNvPr>
          <p:cNvSpPr>
            <a:spLocks noGrp="1"/>
          </p:cNvSpPr>
          <p:nvPr>
            <p:ph type="title"/>
          </p:nvPr>
        </p:nvSpPr>
        <p:spPr>
          <a:xfrm>
            <a:off x="838200" y="365125"/>
            <a:ext cx="10515600" cy="1325563"/>
          </a:xfrm>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BE A GOOD NEIGHBOR. SPREAD THE WORD</a:t>
            </a:r>
          </a:p>
        </p:txBody>
      </p:sp>
      <p:sp>
        <p:nvSpPr>
          <p:cNvPr id="3" name="Content Placeholder 2">
            <a:extLst>
              <a:ext uri="{FF2B5EF4-FFF2-40B4-BE49-F238E27FC236}">
                <a16:creationId xmlns:a16="http://schemas.microsoft.com/office/drawing/2014/main" xmlns="" id="{30416591-46F5-4601-A4A1-CFF51148D8F8}"/>
              </a:ext>
            </a:extLst>
          </p:cNvPr>
          <p:cNvSpPr>
            <a:spLocks noGrp="1"/>
          </p:cNvSpPr>
          <p:nvPr>
            <p:ph idx="1"/>
          </p:nvPr>
        </p:nvSpPr>
        <p:spPr>
          <a:xfrm>
            <a:off x="838200" y="1625928"/>
            <a:ext cx="10515600" cy="4351338"/>
          </a:xfrm>
        </p:spPr>
        <p:txBody>
          <a:bodyPr>
            <a:normAutofit/>
          </a:bodyPr>
          <a:lstStyle/>
          <a:p>
            <a:pPr marL="0" indent="0">
              <a:buNone/>
            </a:pPr>
            <a:r>
              <a:rPr lang="en-US" sz="2000" b="1" dirty="0">
                <a:latin typeface="Helvetica Neue" panose="02000503000000020004" pitchFamily="2" charset="0"/>
                <a:ea typeface="Helvetica Neue" panose="02000503000000020004" pitchFamily="2" charset="0"/>
                <a:cs typeface="Helvetica Neue" panose="02000503000000020004" pitchFamily="2" charset="0"/>
              </a:rPr>
              <a:t>Help others understand why the Census matters. </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Public meetings, events, or presentations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Op-eds, blog posts, or articles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Social media posts and videos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Work, school, places of worship, or other community locations</a:t>
            </a:r>
          </a:p>
          <a:p>
            <a:pPr marL="0" indent="0">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000" b="1" dirty="0">
                <a:latin typeface="Helvetica Neue" panose="02000503000000020004" pitchFamily="2" charset="0"/>
                <a:ea typeface="Helvetica Neue" panose="02000503000000020004" pitchFamily="2" charset="0"/>
                <a:cs typeface="Helvetica Neue" panose="02000503000000020004" pitchFamily="2" charset="0"/>
              </a:rPr>
              <a:t>Join in community outreach. </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Learn more and download resources at </a:t>
            </a:r>
            <a:r>
              <a:rPr lang="en-US" sz="2000" b="1" u="sng" dirty="0">
                <a:hlinkClick r:id="rId3"/>
              </a:rPr>
              <a:t>PA.gov/census</a:t>
            </a:r>
            <a:r>
              <a:rPr lang="en-US" sz="2000" dirty="0">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11" name="Picture 10" descr="A picture containing racket, hill, court, sign&#10;&#10;Description automatically generated">
            <a:extLst>
              <a:ext uri="{FF2B5EF4-FFF2-40B4-BE49-F238E27FC236}">
                <a16:creationId xmlns:a16="http://schemas.microsoft.com/office/drawing/2014/main" xmlns="" id="{243A8D58-1EAF-C942-A138-34C751F0B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3387"/>
          <a:stretch/>
        </p:blipFill>
        <p:spPr>
          <a:xfrm>
            <a:off x="0" y="5993048"/>
            <a:ext cx="12192000" cy="864952"/>
          </a:xfrm>
          <a:prstGeom prst="rect">
            <a:avLst/>
          </a:prstGeom>
        </p:spPr>
      </p:pic>
      <p:pic>
        <p:nvPicPr>
          <p:cNvPr id="12" name="Picture 11" descr="A blue and white sign&#10;&#10;Description automatically generated">
            <a:extLst>
              <a:ext uri="{FF2B5EF4-FFF2-40B4-BE49-F238E27FC236}">
                <a16:creationId xmlns:a16="http://schemas.microsoft.com/office/drawing/2014/main" xmlns="" id="{45BAFA85-E3F2-4C49-8A4A-A06D65A439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6686" y="6163845"/>
            <a:ext cx="608623" cy="581693"/>
          </a:xfrm>
          <a:prstGeom prst="rect">
            <a:avLst/>
          </a:prstGeom>
        </p:spPr>
      </p:pic>
      <p:pic>
        <p:nvPicPr>
          <p:cNvPr id="7" name="Picture 6">
            <a:extLst>
              <a:ext uri="{FF2B5EF4-FFF2-40B4-BE49-F238E27FC236}">
                <a16:creationId xmlns:a16="http://schemas.microsoft.com/office/drawing/2014/main" xmlns="" id="{8623D3B2-DBF6-41C9-831E-0D9158E5274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192530" y="1369428"/>
            <a:ext cx="3883703" cy="4936912"/>
          </a:xfrm>
          <a:prstGeom prst="rect">
            <a:avLst/>
          </a:prstGeom>
        </p:spPr>
      </p:pic>
    </p:spTree>
    <p:extLst>
      <p:ext uri="{BB962C8B-B14F-4D97-AF65-F5344CB8AC3E}">
        <p14:creationId xmlns:p14="http://schemas.microsoft.com/office/powerpoint/2010/main" val="2802048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D37227-0F15-4E28-A3B6-3580F2601C90}"/>
              </a:ext>
            </a:extLst>
          </p:cNvPr>
          <p:cNvSpPr>
            <a:spLocks noGrp="1"/>
          </p:cNvSpPr>
          <p:nvPr>
            <p:ph type="title"/>
          </p:nvPr>
        </p:nvSpPr>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HARD-TO-COUNT COMMUNITIES</a:t>
            </a:r>
          </a:p>
        </p:txBody>
      </p:sp>
      <p:sp>
        <p:nvSpPr>
          <p:cNvPr id="3" name="Content Placeholder 2">
            <a:extLst>
              <a:ext uri="{FF2B5EF4-FFF2-40B4-BE49-F238E27FC236}">
                <a16:creationId xmlns:a16="http://schemas.microsoft.com/office/drawing/2014/main" xmlns="" id="{C3422193-1F04-46E0-A911-D98F8BA77591}"/>
              </a:ext>
            </a:extLst>
          </p:cNvPr>
          <p:cNvSpPr>
            <a:spLocks noGrp="1"/>
          </p:cNvSpPr>
          <p:nvPr>
            <p:ph idx="1"/>
          </p:nvPr>
        </p:nvSpPr>
        <p:spPr>
          <a:xfrm>
            <a:off x="838200" y="1572864"/>
            <a:ext cx="10515600" cy="4351338"/>
          </a:xfrm>
        </p:spPr>
        <p:txBody>
          <a:bodyPr>
            <a:normAutofit/>
          </a:bodyPr>
          <a:lstStyle/>
          <a:p>
            <a:pPr marL="0" indent="0">
              <a:buNone/>
            </a:pPr>
            <a:r>
              <a:rPr lang="en-US" sz="2000" b="1" dirty="0">
                <a:latin typeface="Helvetica Neue" panose="02000503000000020004" pitchFamily="2" charset="0"/>
                <a:ea typeface="Helvetica Neue" panose="02000503000000020004" pitchFamily="2" charset="0"/>
                <a:cs typeface="Helvetica Neue" panose="02000503000000020004" pitchFamily="2" charset="0"/>
              </a:rPr>
              <a:t>Reach out to those </a:t>
            </a:r>
            <a:r>
              <a:rPr lang="en-US" sz="2000" b="1" dirty="0"/>
              <a:t>who might be </a:t>
            </a:r>
            <a:r>
              <a:rPr lang="en-US" sz="2000" b="1" dirty="0">
                <a:latin typeface="Helvetica Neue" panose="02000503000000020004" pitchFamily="2" charset="0"/>
                <a:ea typeface="Helvetica Neue" panose="02000503000000020004" pitchFamily="2" charset="0"/>
                <a:cs typeface="Helvetica Neue" panose="02000503000000020004" pitchFamily="2" charset="0"/>
              </a:rPr>
              <a:t>undercounted in the census, including: </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Children (especially those under 5)</a:t>
            </a:r>
          </a:p>
          <a:p>
            <a:r>
              <a:rPr lang="en-US" sz="2000" dirty="0"/>
              <a:t>Older adults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r>
              <a:rPr lang="en-US" sz="2000" dirty="0">
                <a:latin typeface="Helvetica Neue" panose="02000503000000020004" pitchFamily="2" charset="0"/>
                <a:ea typeface="Helvetica Neue" panose="02000503000000020004" pitchFamily="2" charset="0"/>
                <a:cs typeface="Helvetica Neue" panose="02000503000000020004" pitchFamily="2" charset="0"/>
              </a:rPr>
              <a:t>Immigrants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Communities of color</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Rural communities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Residents experiencing economic hardship or homelessness </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English as a Second Language (ESL) speakers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LGBTQ (couples can now identify as same-sex on the census)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Residents living in group quarters (like dorms and nursing homes)</a:t>
            </a:r>
          </a:p>
          <a:p>
            <a:pPr marL="0" indent="0">
              <a:buNone/>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732292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1DB15A1-B6DC-46EE-8E7A-2BEECB727A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078"/>
          <a:stretch/>
        </p:blipFill>
        <p:spPr>
          <a:xfrm>
            <a:off x="96885" y="3429000"/>
            <a:ext cx="11998230" cy="3203137"/>
          </a:xfrm>
          <a:prstGeom prst="rect">
            <a:avLst/>
          </a:prstGeom>
        </p:spPr>
      </p:pic>
      <p:sp>
        <p:nvSpPr>
          <p:cNvPr id="2" name="Title 1">
            <a:extLst>
              <a:ext uri="{FF2B5EF4-FFF2-40B4-BE49-F238E27FC236}">
                <a16:creationId xmlns:a16="http://schemas.microsoft.com/office/drawing/2014/main" xmlns="" id="{9A421ADA-CD49-43B3-AC69-4372BE515B83}"/>
              </a:ext>
            </a:extLst>
          </p:cNvPr>
          <p:cNvSpPr>
            <a:spLocks noGrp="1"/>
          </p:cNvSpPr>
          <p:nvPr>
            <p:ph type="title"/>
          </p:nvPr>
        </p:nvSpPr>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4 KEY TAKEAWAYS</a:t>
            </a:r>
          </a:p>
        </p:txBody>
      </p:sp>
      <p:sp>
        <p:nvSpPr>
          <p:cNvPr id="3" name="Content Placeholder 2">
            <a:extLst>
              <a:ext uri="{FF2B5EF4-FFF2-40B4-BE49-F238E27FC236}">
                <a16:creationId xmlns:a16="http://schemas.microsoft.com/office/drawing/2014/main" xmlns="" id="{09E21649-B591-48F1-B34B-2F067033AF81}"/>
              </a:ext>
            </a:extLst>
          </p:cNvPr>
          <p:cNvSpPr>
            <a:spLocks noGrp="1"/>
          </p:cNvSpPr>
          <p:nvPr>
            <p:ph idx="1"/>
          </p:nvPr>
        </p:nvSpPr>
        <p:spPr/>
        <p:txBody>
          <a:bodyPr>
            <a:normAutofit/>
          </a:bodyPr>
          <a:lstStyle/>
          <a:p>
            <a:pPr marL="0" indent="0">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1.    Everyone counts. The U.S. Census is important for all Pennsylvanians. </a:t>
            </a:r>
          </a:p>
          <a:p>
            <a:pPr marL="0" indent="0">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2.    Please respond to the census on April 1, 2020. </a:t>
            </a:r>
          </a:p>
          <a:p>
            <a:pPr marL="0" indent="0">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3.    For the good of our communities and neighbors, spread the word.</a:t>
            </a:r>
          </a:p>
          <a:p>
            <a:pPr marL="0" indent="0">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4.     Get more info at </a:t>
            </a:r>
            <a:r>
              <a:rPr lang="en-US" sz="2000" b="1" u="sng" dirty="0">
                <a:latin typeface="Helvetica Neue" panose="02000503000000020004" pitchFamily="2" charset="0"/>
                <a:ea typeface="Helvetica Neue" panose="02000503000000020004" pitchFamily="2" charset="0"/>
                <a:cs typeface="Helvetica Neue" panose="02000503000000020004" pitchFamily="2" charset="0"/>
                <a:hlinkClick r:id="rId4"/>
              </a:rPr>
              <a:t>PA.gov/census</a:t>
            </a:r>
            <a:r>
              <a:rPr lang="en-US" sz="2000" dirty="0">
                <a:latin typeface="Helvetica Neue" panose="02000503000000020004" pitchFamily="2" charset="0"/>
                <a:ea typeface="Helvetica Neue" panose="02000503000000020004" pitchFamily="2" charset="0"/>
                <a:cs typeface="Helvetica Neue" panose="02000503000000020004" pitchFamily="2" charset="0"/>
              </a:rPr>
              <a:t>. </a:t>
            </a:r>
          </a:p>
          <a:p>
            <a:pPr marL="0" indent="0">
              <a:buNone/>
            </a:pPr>
            <a:endParaRPr lang="en-US" sz="20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Picture 6" descr="A picture containing racket, hill, court, sign&#10;&#10;Description automatically generated">
            <a:extLst>
              <a:ext uri="{FF2B5EF4-FFF2-40B4-BE49-F238E27FC236}">
                <a16:creationId xmlns:a16="http://schemas.microsoft.com/office/drawing/2014/main" xmlns="" id="{F0D5933C-F88D-B649-AACF-C752BD54C0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3387"/>
          <a:stretch/>
        </p:blipFill>
        <p:spPr>
          <a:xfrm>
            <a:off x="0" y="5993048"/>
            <a:ext cx="12192000" cy="864952"/>
          </a:xfrm>
          <a:prstGeom prst="rect">
            <a:avLst/>
          </a:prstGeom>
        </p:spPr>
      </p:pic>
      <p:pic>
        <p:nvPicPr>
          <p:cNvPr id="8" name="Picture 7" descr="A blue and white sign&#10;&#10;Description automatically generated">
            <a:extLst>
              <a:ext uri="{FF2B5EF4-FFF2-40B4-BE49-F238E27FC236}">
                <a16:creationId xmlns:a16="http://schemas.microsoft.com/office/drawing/2014/main" xmlns="" id="{65854BF3-A7B3-3B4F-8873-FE984A304D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96686" y="6163845"/>
            <a:ext cx="608623" cy="581693"/>
          </a:xfrm>
          <a:prstGeom prst="rect">
            <a:avLst/>
          </a:prstGeom>
        </p:spPr>
      </p:pic>
    </p:spTree>
    <p:extLst>
      <p:ext uri="{BB962C8B-B14F-4D97-AF65-F5344CB8AC3E}">
        <p14:creationId xmlns:p14="http://schemas.microsoft.com/office/powerpoint/2010/main" val="84890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acket, hill, court, sign&#10;&#10;Description automatically generated">
            <a:extLst>
              <a:ext uri="{FF2B5EF4-FFF2-40B4-BE49-F238E27FC236}">
                <a16:creationId xmlns:a16="http://schemas.microsoft.com/office/drawing/2014/main" xmlns="" id="{97FE507E-F5C9-BF45-9B61-45A84ED0FE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 r="24405" b="-1367"/>
          <a:stretch/>
        </p:blipFill>
        <p:spPr>
          <a:xfrm>
            <a:off x="0" y="0"/>
            <a:ext cx="12192000" cy="6981371"/>
          </a:xfrm>
          <a:prstGeom prst="rect">
            <a:avLst/>
          </a:prstGeom>
        </p:spPr>
      </p:pic>
      <p:sp>
        <p:nvSpPr>
          <p:cNvPr id="2" name="Title 1">
            <a:extLst>
              <a:ext uri="{FF2B5EF4-FFF2-40B4-BE49-F238E27FC236}">
                <a16:creationId xmlns:a16="http://schemas.microsoft.com/office/drawing/2014/main" xmlns="" id="{FAA9D299-B4E7-E341-BE91-53D9E7067574}"/>
              </a:ext>
            </a:extLst>
          </p:cNvPr>
          <p:cNvSpPr>
            <a:spLocks noGrp="1"/>
          </p:cNvSpPr>
          <p:nvPr>
            <p:ph type="title"/>
          </p:nvPr>
        </p:nvSpPr>
        <p:spPr>
          <a:xfrm>
            <a:off x="838200" y="790833"/>
            <a:ext cx="10515600" cy="5622324"/>
          </a:xfrm>
        </p:spPr>
        <p:txBody>
          <a:bodyPr>
            <a:normAutofit/>
          </a:bodyPr>
          <a:lstStyle/>
          <a:p>
            <a:pPr algn="ctr"/>
            <a:r>
              <a:rPr lang="en-US" sz="4000" dirty="0">
                <a:solidFill>
                  <a:schemeClr val="bg1"/>
                </a:solidFill>
              </a:rPr>
              <a:t>Thank you, neighbor!</a:t>
            </a:r>
            <a:br>
              <a:rPr lang="en-US" sz="4000" dirty="0">
                <a:solidFill>
                  <a:schemeClr val="bg1"/>
                </a:solidFill>
              </a:rPr>
            </a:br>
            <a:r>
              <a:rPr lang="en-US" sz="3200" dirty="0">
                <a:solidFill>
                  <a:schemeClr val="bg1"/>
                </a:solidFill>
              </a:rPr>
              <a:t/>
            </a:r>
            <a:br>
              <a:rPr lang="en-US" sz="3200" dirty="0">
                <a:solidFill>
                  <a:schemeClr val="bg1"/>
                </a:solidFill>
              </a:rPr>
            </a:br>
            <a:r>
              <a:rPr lang="en-US" sz="3200" b="0" dirty="0">
                <a:solidFill>
                  <a:schemeClr val="bg1"/>
                </a:solidFill>
              </a:rPr>
              <a:t>PA.gov/census</a:t>
            </a:r>
            <a:endParaRPr lang="en-US" sz="4000" b="0" dirty="0">
              <a:solidFill>
                <a:schemeClr val="bg1"/>
              </a:solidFill>
            </a:endParaRPr>
          </a:p>
        </p:txBody>
      </p:sp>
    </p:spTree>
    <p:extLst>
      <p:ext uri="{BB962C8B-B14F-4D97-AF65-F5344CB8AC3E}">
        <p14:creationId xmlns:p14="http://schemas.microsoft.com/office/powerpoint/2010/main" val="191792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550A2C-16BB-DA49-94F2-8149238E2399}"/>
              </a:ext>
            </a:extLst>
          </p:cNvPr>
          <p:cNvSpPr>
            <a:spLocks noGrp="1"/>
          </p:cNvSpPr>
          <p:nvPr>
            <p:ph type="title"/>
          </p:nvPr>
        </p:nvSpPr>
        <p:spPr/>
        <p:txBody>
          <a:bodyPr>
            <a:normAutofit/>
          </a:bodyPr>
          <a:lstStyle/>
          <a:p>
            <a:r>
              <a:rPr lang="en-US" sz="3000" b="1" dirty="0">
                <a:latin typeface="Helvetica Neue" panose="02000503000000020004" pitchFamily="2" charset="0"/>
                <a:ea typeface="Helvetica Neue" panose="02000503000000020004" pitchFamily="2" charset="0"/>
                <a:cs typeface="Helvetica Neue" panose="02000503000000020004" pitchFamily="2" charset="0"/>
              </a:rPr>
              <a:t>WHAT IS THE CENSUS</a:t>
            </a:r>
          </a:p>
        </p:txBody>
      </p:sp>
      <p:sp>
        <p:nvSpPr>
          <p:cNvPr id="3" name="Content Placeholder 2">
            <a:extLst>
              <a:ext uri="{FF2B5EF4-FFF2-40B4-BE49-F238E27FC236}">
                <a16:creationId xmlns:a16="http://schemas.microsoft.com/office/drawing/2014/main" xmlns="" id="{FA1FF8BB-E155-E14E-AA85-92E64B385FC4}"/>
              </a:ext>
            </a:extLst>
          </p:cNvPr>
          <p:cNvSpPr>
            <a:spLocks noGrp="1"/>
          </p:cNvSpPr>
          <p:nvPr>
            <p:ph idx="1"/>
          </p:nvPr>
        </p:nvSpPr>
        <p:spPr>
          <a:xfrm>
            <a:off x="838200" y="1700044"/>
            <a:ext cx="10515600" cy="4351338"/>
          </a:xfrm>
        </p:spPr>
        <p:txBody>
          <a:bodyPr>
            <a:norm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The U.S. Constitution requires a census of all residents every 10 years. </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r>
              <a:rPr lang="en-US" sz="2000" dirty="0">
                <a:latin typeface="Helvetica Neue" panose="02000503000000020004" pitchFamily="2" charset="0"/>
                <a:ea typeface="Helvetica Neue" panose="02000503000000020004" pitchFamily="2" charset="0"/>
                <a:cs typeface="Helvetica Neue" panose="02000503000000020004" pitchFamily="2" charset="0"/>
              </a:rPr>
              <a:t>Every person living in the U.S. is counted once and only once.</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r>
              <a:rPr lang="en-US" sz="2000" dirty="0">
                <a:latin typeface="Helvetica Neue" panose="02000503000000020004" pitchFamily="2" charset="0"/>
                <a:ea typeface="Helvetica Neue" panose="02000503000000020004" pitchFamily="2" charset="0"/>
                <a:cs typeface="Helvetica Neue" panose="02000503000000020004" pitchFamily="2" charset="0"/>
              </a:rPr>
              <a:t>You are counted based on where you are living on April 1, 2020. </a:t>
            </a:r>
          </a:p>
          <a:p>
            <a:pPr marL="0" indent="0">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r>
              <a:rPr lang="en-US" sz="2000" dirty="0">
                <a:latin typeface="Helvetica Neue" panose="02000503000000020004" pitchFamily="2" charset="0"/>
                <a:ea typeface="Helvetica Neue" panose="02000503000000020004" pitchFamily="2" charset="0"/>
                <a:cs typeface="Helvetica Neue" panose="02000503000000020004" pitchFamily="2" charset="0"/>
              </a:rPr>
              <a:t>Data from the census informs government decisions for 10 years.</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xmlns="" id="{A50AD8A7-FE15-7D43-ABB2-94A54CBA1B22}"/>
              </a:ext>
            </a:extLst>
          </p:cNvPr>
          <p:cNvSpPr txBox="1"/>
          <p:nvPr/>
        </p:nvSpPr>
        <p:spPr>
          <a:xfrm>
            <a:off x="2222810" y="1345580"/>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xmlns="" id="{2675AE5F-4B7B-B54E-8EFD-4ECB3C3681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8536" y="2553130"/>
            <a:ext cx="3048000" cy="3022600"/>
          </a:xfrm>
          <a:prstGeom prst="rect">
            <a:avLst/>
          </a:prstGeom>
        </p:spPr>
      </p:pic>
    </p:spTree>
    <p:extLst>
      <p:ext uri="{BB962C8B-B14F-4D97-AF65-F5344CB8AC3E}">
        <p14:creationId xmlns:p14="http://schemas.microsoft.com/office/powerpoint/2010/main" val="236404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01264B-DC2F-4143-889B-12E895752DDA}"/>
              </a:ext>
            </a:extLst>
          </p:cNvPr>
          <p:cNvSpPr>
            <a:spLocks noGrp="1"/>
          </p:cNvSpPr>
          <p:nvPr>
            <p:ph type="title"/>
          </p:nvPr>
        </p:nvSpPr>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WHY YOUR RESPONSE MATTERS</a:t>
            </a:r>
          </a:p>
        </p:txBody>
      </p:sp>
      <p:sp>
        <p:nvSpPr>
          <p:cNvPr id="3" name="Content Placeholder 2">
            <a:extLst>
              <a:ext uri="{FF2B5EF4-FFF2-40B4-BE49-F238E27FC236}">
                <a16:creationId xmlns:a16="http://schemas.microsoft.com/office/drawing/2014/main" xmlns="" id="{81B7DBCB-41D5-4429-8FA5-CD95C7D82F61}"/>
              </a:ext>
            </a:extLst>
          </p:cNvPr>
          <p:cNvSpPr>
            <a:spLocks noGrp="1"/>
          </p:cNvSpPr>
          <p:nvPr>
            <p:ph idx="1"/>
          </p:nvPr>
        </p:nvSpPr>
        <p:spPr>
          <a:xfrm>
            <a:off x="838200" y="1680592"/>
            <a:ext cx="10515600" cy="4351338"/>
          </a:xfrm>
        </p:spPr>
        <p:txBody>
          <a:bodyPr>
            <a:normAutofit/>
          </a:bodyPr>
          <a:lstStyle/>
          <a:p>
            <a:pPr marL="0" indent="0">
              <a:buNone/>
            </a:pPr>
            <a:r>
              <a:rPr lang="en-US" sz="2000" b="1" dirty="0">
                <a:latin typeface="Helvetica Neue" panose="02000503000000020004" pitchFamily="2" charset="0"/>
                <a:ea typeface="Helvetica Neue" panose="02000503000000020004" pitchFamily="2" charset="0"/>
                <a:cs typeface="Helvetica Neue" panose="02000503000000020004" pitchFamily="2" charset="0"/>
              </a:rPr>
              <a:t>Fair representation &amp; legislative redistricting</a:t>
            </a:r>
          </a:p>
          <a:p>
            <a:pPr marL="0" indent="0">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The Census determines: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How many seats PA has in the U.S. House of Representatives </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How U.S. congressional and state legislative districts are redrawn</a:t>
            </a:r>
          </a:p>
          <a:p>
            <a:pPr marL="0" indent="0">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000" b="1" dirty="0">
                <a:latin typeface="Helvetica Neue" panose="02000503000000020004" pitchFamily="2" charset="0"/>
                <a:ea typeface="Helvetica Neue" panose="02000503000000020004" pitchFamily="2" charset="0"/>
                <a:cs typeface="Helvetica Neue" panose="02000503000000020004" pitchFamily="2" charset="0"/>
              </a:rPr>
              <a:t>$675+ billion in federal public funding</a:t>
            </a:r>
          </a:p>
          <a:p>
            <a:pPr marL="0" indent="0">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The Census determines how much funding each state receives for the next 10 years.</a:t>
            </a:r>
          </a:p>
          <a:p>
            <a:pPr marL="0" indent="0">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000" b="1" dirty="0">
                <a:latin typeface="Helvetica Neue" panose="02000503000000020004" pitchFamily="2" charset="0"/>
                <a:ea typeface="Helvetica Neue" panose="02000503000000020004" pitchFamily="2" charset="0"/>
                <a:cs typeface="Helvetica Neue" panose="02000503000000020004" pitchFamily="2" charset="0"/>
              </a:rPr>
              <a:t>Pennsylvania receives $26.8 billion each year</a:t>
            </a:r>
          </a:p>
          <a:p>
            <a:pPr marL="0" indent="0">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That’s $2,000 per Pennsylvanian.</a:t>
            </a:r>
          </a:p>
        </p:txBody>
      </p:sp>
    </p:spTree>
    <p:extLst>
      <p:ext uri="{BB962C8B-B14F-4D97-AF65-F5344CB8AC3E}">
        <p14:creationId xmlns:p14="http://schemas.microsoft.com/office/powerpoint/2010/main" val="538596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227EE33-A906-4583-9499-10DFD1FFA2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53725" y="-755274"/>
            <a:ext cx="7238275" cy="7320869"/>
          </a:xfrm>
          <a:prstGeom prst="rect">
            <a:avLst/>
          </a:prstGeom>
        </p:spPr>
      </p:pic>
      <p:sp>
        <p:nvSpPr>
          <p:cNvPr id="2" name="Title 1">
            <a:extLst>
              <a:ext uri="{FF2B5EF4-FFF2-40B4-BE49-F238E27FC236}">
                <a16:creationId xmlns:a16="http://schemas.microsoft.com/office/drawing/2014/main" xmlns="" id="{350B39E2-45E1-8D4C-B446-DA002D6DEA72}"/>
              </a:ext>
            </a:extLst>
          </p:cNvPr>
          <p:cNvSpPr>
            <a:spLocks noGrp="1"/>
          </p:cNvSpPr>
          <p:nvPr>
            <p:ph type="title"/>
          </p:nvPr>
        </p:nvSpPr>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IN PA, EVERYONE COUNTS</a:t>
            </a:r>
          </a:p>
        </p:txBody>
      </p:sp>
      <p:sp>
        <p:nvSpPr>
          <p:cNvPr id="3" name="Content Placeholder 2">
            <a:extLst>
              <a:ext uri="{FF2B5EF4-FFF2-40B4-BE49-F238E27FC236}">
                <a16:creationId xmlns:a16="http://schemas.microsoft.com/office/drawing/2014/main" xmlns="" id="{80CF075C-B293-4D41-B265-3A973CAEAC29}"/>
              </a:ext>
            </a:extLst>
          </p:cNvPr>
          <p:cNvSpPr>
            <a:spLocks noGrp="1"/>
          </p:cNvSpPr>
          <p:nvPr>
            <p:ph idx="1"/>
          </p:nvPr>
        </p:nvSpPr>
        <p:spPr>
          <a:xfrm>
            <a:off x="838200" y="1690688"/>
            <a:ext cx="10515600" cy="4351338"/>
          </a:xfrm>
        </p:spPr>
        <p:txBody>
          <a:bodyPr>
            <a:normAutofit/>
          </a:bodyPr>
          <a:lstStyle/>
          <a:p>
            <a:pPr marL="0" indent="0">
              <a:buNone/>
            </a:pPr>
            <a:r>
              <a:rPr lang="en-US" sz="2000" b="1" dirty="0">
                <a:latin typeface="Helvetica Neue" panose="02000503000000020004" pitchFamily="2" charset="0"/>
                <a:ea typeface="Helvetica Neue" panose="02000503000000020004" pitchFamily="2" charset="0"/>
                <a:cs typeface="Helvetica Neue" panose="02000503000000020004" pitchFamily="2" charset="0"/>
              </a:rPr>
              <a:t>Federal funding impacts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every community</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every neighborhood</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every infant and child</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every foreign and U.S. citizen</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every family and every individual</a:t>
            </a:r>
          </a:p>
          <a:p>
            <a:pPr marL="0" indent="0">
              <a:buNone/>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 name="Picture 8" descr="A picture containing racket, hill, court, sign&#10;&#10;Description automatically generated">
            <a:extLst>
              <a:ext uri="{FF2B5EF4-FFF2-40B4-BE49-F238E27FC236}">
                <a16:creationId xmlns:a16="http://schemas.microsoft.com/office/drawing/2014/main" xmlns="" id="{C793C1E0-D6AF-8F47-8596-BCA4B27518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3387"/>
          <a:stretch/>
        </p:blipFill>
        <p:spPr>
          <a:xfrm>
            <a:off x="0" y="5993048"/>
            <a:ext cx="12192000" cy="864952"/>
          </a:xfrm>
          <a:prstGeom prst="rect">
            <a:avLst/>
          </a:prstGeom>
        </p:spPr>
      </p:pic>
      <p:pic>
        <p:nvPicPr>
          <p:cNvPr id="10" name="Picture 9" descr="A blue and white sign&#10;&#10;Description automatically generated">
            <a:extLst>
              <a:ext uri="{FF2B5EF4-FFF2-40B4-BE49-F238E27FC236}">
                <a16:creationId xmlns:a16="http://schemas.microsoft.com/office/drawing/2014/main" xmlns="" id="{4F6E5C45-716A-DC4C-9E4D-34E627BFDF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6686" y="6163845"/>
            <a:ext cx="608623" cy="581693"/>
          </a:xfrm>
          <a:prstGeom prst="rect">
            <a:avLst/>
          </a:prstGeom>
        </p:spPr>
      </p:pic>
    </p:spTree>
    <p:extLst>
      <p:ext uri="{BB962C8B-B14F-4D97-AF65-F5344CB8AC3E}">
        <p14:creationId xmlns:p14="http://schemas.microsoft.com/office/powerpoint/2010/main" val="300985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1C8382-C9EF-4A87-9DBD-F5421A204946}"/>
              </a:ext>
            </a:extLst>
          </p:cNvPr>
          <p:cNvSpPr>
            <a:spLocks noGrp="1"/>
          </p:cNvSpPr>
          <p:nvPr>
            <p:ph type="title"/>
          </p:nvPr>
        </p:nvSpPr>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
            </a:r>
            <a:br>
              <a:rPr lang="en-US" b="1" dirty="0">
                <a:latin typeface="Helvetica Neue" panose="02000503000000020004" pitchFamily="2" charset="0"/>
                <a:ea typeface="Helvetica Neue" panose="02000503000000020004" pitchFamily="2" charset="0"/>
                <a:cs typeface="Helvetica Neue" panose="02000503000000020004" pitchFamily="2" charset="0"/>
              </a:rPr>
            </a:br>
            <a:r>
              <a:rPr lang="en-US" b="1" dirty="0">
                <a:latin typeface="Helvetica Neue" panose="02000503000000020004" pitchFamily="2" charset="0"/>
                <a:ea typeface="Helvetica Neue" panose="02000503000000020004" pitchFamily="2" charset="0"/>
                <a:cs typeface="Helvetica Neue" panose="02000503000000020004" pitchFamily="2" charset="0"/>
              </a:rPr>
              <a:t>HEALTHCARE</a:t>
            </a:r>
            <a:br>
              <a:rPr lang="en-US" b="1" dirty="0">
                <a:latin typeface="Helvetica Neue" panose="02000503000000020004" pitchFamily="2" charset="0"/>
                <a:ea typeface="Helvetica Neue" panose="02000503000000020004" pitchFamily="2" charset="0"/>
                <a:cs typeface="Helvetica Neue" panose="02000503000000020004" pitchFamily="2" charset="0"/>
              </a:rPr>
            </a:b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4">
            <a:extLst>
              <a:ext uri="{FF2B5EF4-FFF2-40B4-BE49-F238E27FC236}">
                <a16:creationId xmlns:a16="http://schemas.microsoft.com/office/drawing/2014/main" xmlns="" id="{46CA759C-AB1F-40CC-87CA-BEF1E3566CFD}"/>
              </a:ext>
            </a:extLst>
          </p:cNvPr>
          <p:cNvSpPr>
            <a:spLocks noGrp="1"/>
          </p:cNvSpPr>
          <p:nvPr>
            <p:ph idx="1"/>
          </p:nvPr>
        </p:nvSpPr>
        <p:spPr>
          <a:xfrm>
            <a:off x="838200" y="2398574"/>
            <a:ext cx="10515600" cy="3859558"/>
          </a:xfrm>
        </p:spPr>
        <p:txBody>
          <a:bodyPr>
            <a:norm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Medicare (Part B)</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Medicaid</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CHIP</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WIC</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Healthcare Centers</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Rectangle 5">
            <a:extLst>
              <a:ext uri="{FF2B5EF4-FFF2-40B4-BE49-F238E27FC236}">
                <a16:creationId xmlns:a16="http://schemas.microsoft.com/office/drawing/2014/main" xmlns="" id="{7C239F85-41D1-4EA2-97EA-675255D0F5AF}"/>
              </a:ext>
            </a:extLst>
          </p:cNvPr>
          <p:cNvSpPr/>
          <p:nvPr/>
        </p:nvSpPr>
        <p:spPr>
          <a:xfrm>
            <a:off x="838201" y="1690688"/>
            <a:ext cx="7711067" cy="707886"/>
          </a:xfrm>
          <a:prstGeom prst="rect">
            <a:avLst/>
          </a:prstGeom>
        </p:spPr>
        <p:txBody>
          <a:bodyPr wrap="square">
            <a:spAutoFit/>
          </a:body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2020 Census will determine how much access our communities have to quality healthcare. </a:t>
            </a:r>
          </a:p>
        </p:txBody>
      </p:sp>
      <p:pic>
        <p:nvPicPr>
          <p:cNvPr id="4" name="Picture 3">
            <a:extLst>
              <a:ext uri="{FF2B5EF4-FFF2-40B4-BE49-F238E27FC236}">
                <a16:creationId xmlns:a16="http://schemas.microsoft.com/office/drawing/2014/main" xmlns="" id="{D3489B9A-4EB6-0F48-BC1B-7319F12E9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5948" y="394166"/>
            <a:ext cx="1771180" cy="5684043"/>
          </a:xfrm>
          <a:prstGeom prst="rect">
            <a:avLst/>
          </a:prstGeom>
        </p:spPr>
      </p:pic>
      <p:pic>
        <p:nvPicPr>
          <p:cNvPr id="9" name="Picture 8">
            <a:extLst>
              <a:ext uri="{FF2B5EF4-FFF2-40B4-BE49-F238E27FC236}">
                <a16:creationId xmlns:a16="http://schemas.microsoft.com/office/drawing/2014/main" xmlns="" id="{09FFF439-6507-BF45-9FE9-C4C9581A68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9753" y="1115729"/>
            <a:ext cx="2386210" cy="5077799"/>
          </a:xfrm>
          <a:prstGeom prst="rect">
            <a:avLst/>
          </a:prstGeom>
        </p:spPr>
      </p:pic>
      <p:pic>
        <p:nvPicPr>
          <p:cNvPr id="7" name="Picture 6">
            <a:extLst>
              <a:ext uri="{FF2B5EF4-FFF2-40B4-BE49-F238E27FC236}">
                <a16:creationId xmlns:a16="http://schemas.microsoft.com/office/drawing/2014/main" xmlns="" id="{5FC77493-91B8-4F5F-991A-BA13C282105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549268" y="1385807"/>
            <a:ext cx="1946346" cy="4878503"/>
          </a:xfrm>
          <a:prstGeom prst="rect">
            <a:avLst/>
          </a:prstGeom>
        </p:spPr>
      </p:pic>
    </p:spTree>
    <p:extLst>
      <p:ext uri="{BB962C8B-B14F-4D97-AF65-F5344CB8AC3E}">
        <p14:creationId xmlns:p14="http://schemas.microsoft.com/office/powerpoint/2010/main" val="149318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37CE92B7-6A8D-EE42-9BB6-0FCDEA83C4B5}"/>
              </a:ext>
            </a:extLst>
          </p:cNvPr>
          <p:cNvSpPr>
            <a:spLocks noGrp="1"/>
          </p:cNvSpPr>
          <p:nvPr>
            <p:ph type="title"/>
          </p:nvPr>
        </p:nvSpPr>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
            </a:r>
            <a:br>
              <a:rPr lang="en-US" b="1" dirty="0">
                <a:latin typeface="Helvetica Neue" panose="02000503000000020004" pitchFamily="2" charset="0"/>
                <a:ea typeface="Helvetica Neue" panose="02000503000000020004" pitchFamily="2" charset="0"/>
                <a:cs typeface="Helvetica Neue" panose="02000503000000020004" pitchFamily="2" charset="0"/>
              </a:rPr>
            </a:br>
            <a:r>
              <a:rPr lang="en-US" b="1" dirty="0">
                <a:latin typeface="Helvetica Neue" panose="02000503000000020004" pitchFamily="2" charset="0"/>
                <a:ea typeface="Helvetica Neue" panose="02000503000000020004" pitchFamily="2" charset="0"/>
                <a:cs typeface="Helvetica Neue" panose="02000503000000020004" pitchFamily="2" charset="0"/>
              </a:rPr>
              <a:t>FOOD</a:t>
            </a:r>
            <a:br>
              <a:rPr lang="en-US" b="1" dirty="0">
                <a:latin typeface="Helvetica Neue" panose="02000503000000020004" pitchFamily="2" charset="0"/>
                <a:ea typeface="Helvetica Neue" panose="02000503000000020004" pitchFamily="2" charset="0"/>
                <a:cs typeface="Helvetica Neue" panose="02000503000000020004" pitchFamily="2" charset="0"/>
              </a:rPr>
            </a:b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Content Placeholder 8">
            <a:extLst>
              <a:ext uri="{FF2B5EF4-FFF2-40B4-BE49-F238E27FC236}">
                <a16:creationId xmlns:a16="http://schemas.microsoft.com/office/drawing/2014/main" xmlns="" id="{74B49A4F-CE2C-41D7-AF95-5B5FE6ABBBF9}"/>
              </a:ext>
            </a:extLst>
          </p:cNvPr>
          <p:cNvSpPr>
            <a:spLocks noGrp="1"/>
          </p:cNvSpPr>
          <p:nvPr>
            <p:ph idx="1"/>
          </p:nvPr>
        </p:nvSpPr>
        <p:spPr>
          <a:xfrm>
            <a:off x="838200" y="2398574"/>
            <a:ext cx="10515600" cy="3859558"/>
          </a:xfrm>
        </p:spPr>
        <p:txBody>
          <a:bodyPr>
            <a:norm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SNAP</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School Breakfast Program</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National School Lunch Program</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Child and Adult Care Food Program</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Rectangle 9">
            <a:extLst>
              <a:ext uri="{FF2B5EF4-FFF2-40B4-BE49-F238E27FC236}">
                <a16:creationId xmlns:a16="http://schemas.microsoft.com/office/drawing/2014/main" xmlns="" id="{C287939B-5EB2-4326-BB4E-993D63CB6127}"/>
              </a:ext>
            </a:extLst>
          </p:cNvPr>
          <p:cNvSpPr/>
          <p:nvPr/>
        </p:nvSpPr>
        <p:spPr>
          <a:xfrm>
            <a:off x="838200" y="1690688"/>
            <a:ext cx="6833461" cy="707886"/>
          </a:xfrm>
          <a:prstGeom prst="rect">
            <a:avLst/>
          </a:prstGeom>
        </p:spPr>
        <p:txBody>
          <a:bodyPr wrap="square">
            <a:spAutoFit/>
          </a:body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2020 Census will determine how much food support children, adults, and seniors receive. </a:t>
            </a:r>
          </a:p>
        </p:txBody>
      </p:sp>
      <p:pic>
        <p:nvPicPr>
          <p:cNvPr id="13" name="Picture 12">
            <a:extLst>
              <a:ext uri="{FF2B5EF4-FFF2-40B4-BE49-F238E27FC236}">
                <a16:creationId xmlns:a16="http://schemas.microsoft.com/office/drawing/2014/main" xmlns="" id="{B5E6F142-84A1-2847-A5DD-BE94E9E827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38"/>
          <a:stretch/>
        </p:blipFill>
        <p:spPr>
          <a:xfrm>
            <a:off x="1346415" y="2320751"/>
            <a:ext cx="10845585" cy="3717384"/>
          </a:xfrm>
          <a:prstGeom prst="rect">
            <a:avLst/>
          </a:prstGeom>
        </p:spPr>
      </p:pic>
      <p:pic>
        <p:nvPicPr>
          <p:cNvPr id="14" name="Picture 13" descr="A picture containing racket, hill, court, sign&#10;&#10;Description automatically generated">
            <a:extLst>
              <a:ext uri="{FF2B5EF4-FFF2-40B4-BE49-F238E27FC236}">
                <a16:creationId xmlns:a16="http://schemas.microsoft.com/office/drawing/2014/main" xmlns="" id="{19DC0C1A-0625-CF49-86F4-9C1C21E81A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3387"/>
          <a:stretch/>
        </p:blipFill>
        <p:spPr>
          <a:xfrm>
            <a:off x="0" y="5993048"/>
            <a:ext cx="12192000" cy="864952"/>
          </a:xfrm>
          <a:prstGeom prst="rect">
            <a:avLst/>
          </a:prstGeom>
        </p:spPr>
      </p:pic>
      <p:pic>
        <p:nvPicPr>
          <p:cNvPr id="15" name="Picture 14" descr="A blue and white sign&#10;&#10;Description automatically generated">
            <a:extLst>
              <a:ext uri="{FF2B5EF4-FFF2-40B4-BE49-F238E27FC236}">
                <a16:creationId xmlns:a16="http://schemas.microsoft.com/office/drawing/2014/main" xmlns="" id="{AC744131-1994-1846-8482-C196D1549B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6686" y="6163845"/>
            <a:ext cx="608623" cy="581693"/>
          </a:xfrm>
          <a:prstGeom prst="rect">
            <a:avLst/>
          </a:prstGeom>
        </p:spPr>
      </p:pic>
    </p:spTree>
    <p:extLst>
      <p:ext uri="{BB962C8B-B14F-4D97-AF65-F5344CB8AC3E}">
        <p14:creationId xmlns:p14="http://schemas.microsoft.com/office/powerpoint/2010/main" val="1274671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BADF3EA5-D883-F944-BEF5-9C8E13297749}"/>
              </a:ext>
            </a:extLst>
          </p:cNvPr>
          <p:cNvSpPr>
            <a:spLocks noGrp="1"/>
          </p:cNvSpPr>
          <p:nvPr>
            <p:ph type="title"/>
          </p:nvPr>
        </p:nvSpPr>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
            </a:r>
            <a:br>
              <a:rPr lang="en-US" b="1" dirty="0">
                <a:latin typeface="Helvetica Neue" panose="02000503000000020004" pitchFamily="2" charset="0"/>
                <a:ea typeface="Helvetica Neue" panose="02000503000000020004" pitchFamily="2" charset="0"/>
                <a:cs typeface="Helvetica Neue" panose="02000503000000020004" pitchFamily="2" charset="0"/>
              </a:rPr>
            </a:br>
            <a:r>
              <a:rPr lang="en-US" b="1" dirty="0">
                <a:latin typeface="Helvetica Neue" panose="02000503000000020004" pitchFamily="2" charset="0"/>
                <a:ea typeface="Helvetica Neue" panose="02000503000000020004" pitchFamily="2" charset="0"/>
                <a:cs typeface="Helvetica Neue" panose="02000503000000020004" pitchFamily="2" charset="0"/>
              </a:rPr>
              <a:t>EDUCATION</a:t>
            </a:r>
            <a:br>
              <a:rPr lang="en-US" b="1" dirty="0">
                <a:latin typeface="Helvetica Neue" panose="02000503000000020004" pitchFamily="2" charset="0"/>
                <a:ea typeface="Helvetica Neue" panose="02000503000000020004" pitchFamily="2" charset="0"/>
                <a:cs typeface="Helvetica Neue" panose="02000503000000020004" pitchFamily="2" charset="0"/>
              </a:rPr>
            </a:b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Content Placeholder 3">
            <a:extLst>
              <a:ext uri="{FF2B5EF4-FFF2-40B4-BE49-F238E27FC236}">
                <a16:creationId xmlns:a16="http://schemas.microsoft.com/office/drawing/2014/main" xmlns="" id="{5838E813-EF5A-456D-BEF9-CF13C82ECCA2}"/>
              </a:ext>
            </a:extLst>
          </p:cNvPr>
          <p:cNvSpPr>
            <a:spLocks noGrp="1"/>
          </p:cNvSpPr>
          <p:nvPr>
            <p:ph idx="1"/>
          </p:nvPr>
        </p:nvSpPr>
        <p:spPr>
          <a:xfrm>
            <a:off x="838200" y="2400402"/>
            <a:ext cx="10515600" cy="3859558"/>
          </a:xfrm>
        </p:spPr>
        <p:txBody>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Federal Pell Grants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Federal Direct Student Loans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Title I Grants to Local Educational Agencies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Special Education Grants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Head Start</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Rectangle 4">
            <a:extLst>
              <a:ext uri="{FF2B5EF4-FFF2-40B4-BE49-F238E27FC236}">
                <a16:creationId xmlns:a16="http://schemas.microsoft.com/office/drawing/2014/main" xmlns="" id="{EB584237-F331-4C1D-AAE0-F0BE92CFB8E9}"/>
              </a:ext>
            </a:extLst>
          </p:cNvPr>
          <p:cNvSpPr/>
          <p:nvPr/>
        </p:nvSpPr>
        <p:spPr>
          <a:xfrm>
            <a:off x="822789" y="1690688"/>
            <a:ext cx="6833461" cy="707886"/>
          </a:xfrm>
          <a:prstGeom prst="rect">
            <a:avLst/>
          </a:prstGeom>
        </p:spPr>
        <p:txBody>
          <a:bodyPr wrap="square">
            <a:spAutoFit/>
          </a:body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2020 Census will determine how much we invest in the futures of our children.</a:t>
            </a:r>
          </a:p>
        </p:txBody>
      </p:sp>
      <p:pic>
        <p:nvPicPr>
          <p:cNvPr id="7" name="Picture 6">
            <a:extLst>
              <a:ext uri="{FF2B5EF4-FFF2-40B4-BE49-F238E27FC236}">
                <a16:creationId xmlns:a16="http://schemas.microsoft.com/office/drawing/2014/main" xmlns="" id="{6ED6C019-9314-2D42-81BD-BDA4CB3617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21376" y="2084889"/>
            <a:ext cx="1431254" cy="4150639"/>
          </a:xfrm>
          <a:prstGeom prst="rect">
            <a:avLst/>
          </a:prstGeom>
        </p:spPr>
      </p:pic>
      <p:pic>
        <p:nvPicPr>
          <p:cNvPr id="8" name="Picture 7">
            <a:extLst>
              <a:ext uri="{FF2B5EF4-FFF2-40B4-BE49-F238E27FC236}">
                <a16:creationId xmlns:a16="http://schemas.microsoft.com/office/drawing/2014/main" xmlns="" id="{6CC09207-45E6-5C44-A696-0DB2B3A334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952481" y="1905476"/>
            <a:ext cx="1526671" cy="4354484"/>
          </a:xfrm>
          <a:prstGeom prst="rect">
            <a:avLst/>
          </a:prstGeom>
        </p:spPr>
      </p:pic>
    </p:spTree>
    <p:extLst>
      <p:ext uri="{BB962C8B-B14F-4D97-AF65-F5344CB8AC3E}">
        <p14:creationId xmlns:p14="http://schemas.microsoft.com/office/powerpoint/2010/main" val="358546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2C0DB867-0FD3-D74F-875C-8FD64FCE2D64}"/>
              </a:ext>
            </a:extLst>
          </p:cNvPr>
          <p:cNvSpPr>
            <a:spLocks noGrp="1"/>
          </p:cNvSpPr>
          <p:nvPr>
            <p:ph type="title"/>
          </p:nvPr>
        </p:nvSpPr>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
            </a:r>
            <a:br>
              <a:rPr lang="en-US" b="1" dirty="0">
                <a:latin typeface="Helvetica Neue" panose="02000503000000020004" pitchFamily="2" charset="0"/>
                <a:ea typeface="Helvetica Neue" panose="02000503000000020004" pitchFamily="2" charset="0"/>
                <a:cs typeface="Helvetica Neue" panose="02000503000000020004" pitchFamily="2" charset="0"/>
              </a:rPr>
            </a:br>
            <a:r>
              <a:rPr lang="en-US" b="1" dirty="0">
                <a:latin typeface="Helvetica Neue" panose="02000503000000020004" pitchFamily="2" charset="0"/>
                <a:ea typeface="Helvetica Neue" panose="02000503000000020004" pitchFamily="2" charset="0"/>
                <a:cs typeface="Helvetica Neue" panose="02000503000000020004" pitchFamily="2" charset="0"/>
              </a:rPr>
              <a:t>TRANSPORTATION</a:t>
            </a:r>
            <a:br>
              <a:rPr lang="en-US" b="1" dirty="0">
                <a:latin typeface="Helvetica Neue" panose="02000503000000020004" pitchFamily="2" charset="0"/>
                <a:ea typeface="Helvetica Neue" panose="02000503000000020004" pitchFamily="2" charset="0"/>
                <a:cs typeface="Helvetica Neue" panose="02000503000000020004" pitchFamily="2" charset="0"/>
              </a:rPr>
            </a:b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Content Placeholder 3">
            <a:extLst>
              <a:ext uri="{FF2B5EF4-FFF2-40B4-BE49-F238E27FC236}">
                <a16:creationId xmlns:a16="http://schemas.microsoft.com/office/drawing/2014/main" xmlns="" id="{5BA02E2E-FBA8-4555-84DA-CFAA9A9CDF8E}"/>
              </a:ext>
            </a:extLst>
          </p:cNvPr>
          <p:cNvSpPr>
            <a:spLocks noGrp="1"/>
          </p:cNvSpPr>
          <p:nvPr>
            <p:ph idx="1"/>
          </p:nvPr>
        </p:nvSpPr>
        <p:spPr>
          <a:xfrm>
            <a:off x="838200" y="2398574"/>
            <a:ext cx="10515600" cy="3859558"/>
          </a:xfrm>
        </p:spPr>
        <p:txBody>
          <a:bodyPr>
            <a:norm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Highway Planning &amp; Construction</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Federal Transit Formula Grants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Federal Transit Capital Investment Grants</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Rectangle 4">
            <a:extLst>
              <a:ext uri="{FF2B5EF4-FFF2-40B4-BE49-F238E27FC236}">
                <a16:creationId xmlns:a16="http://schemas.microsoft.com/office/drawing/2014/main" xmlns="" id="{13C1A502-971A-4E7A-9CCF-5E5697DEF31D}"/>
              </a:ext>
            </a:extLst>
          </p:cNvPr>
          <p:cNvSpPr/>
          <p:nvPr/>
        </p:nvSpPr>
        <p:spPr>
          <a:xfrm>
            <a:off x="838200" y="1690688"/>
            <a:ext cx="6926451" cy="707886"/>
          </a:xfrm>
          <a:prstGeom prst="rect">
            <a:avLst/>
          </a:prstGeom>
        </p:spPr>
        <p:txBody>
          <a:bodyPr wrap="square">
            <a:spAutoFit/>
          </a:body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2020 Census will determine how much funding PA’s highways, railways, airports, and ports receive.</a:t>
            </a:r>
          </a:p>
        </p:txBody>
      </p:sp>
      <p:pic>
        <p:nvPicPr>
          <p:cNvPr id="7" name="Picture 6">
            <a:extLst>
              <a:ext uri="{FF2B5EF4-FFF2-40B4-BE49-F238E27FC236}">
                <a16:creationId xmlns:a16="http://schemas.microsoft.com/office/drawing/2014/main" xmlns="" id="{87364349-A2A0-D14B-AB8C-002ED9EDBB59}"/>
              </a:ext>
            </a:extLst>
          </p:cNvPr>
          <p:cNvPicPr>
            <a:picLocks noChangeAspect="1"/>
          </p:cNvPicPr>
          <p:nvPr/>
        </p:nvPicPr>
        <p:blipFill rotWithShape="1">
          <a:blip r:embed="rId3">
            <a:extLst>
              <a:ext uri="{28A0092B-C50C-407E-A947-70E740481C1C}">
                <a14:useLocalDpi xmlns:a14="http://schemas.microsoft.com/office/drawing/2010/main" val="0"/>
              </a:ext>
            </a:extLst>
          </a:blip>
          <a:srcRect r="63928"/>
          <a:stretch/>
        </p:blipFill>
        <p:spPr>
          <a:xfrm>
            <a:off x="9065483" y="3014228"/>
            <a:ext cx="3157513" cy="3076965"/>
          </a:xfrm>
          <a:prstGeom prst="rect">
            <a:avLst/>
          </a:prstGeom>
        </p:spPr>
      </p:pic>
      <p:pic>
        <p:nvPicPr>
          <p:cNvPr id="3" name="Picture 2">
            <a:extLst>
              <a:ext uri="{FF2B5EF4-FFF2-40B4-BE49-F238E27FC236}">
                <a16:creationId xmlns:a16="http://schemas.microsoft.com/office/drawing/2014/main" xmlns="" id="{538E563F-944A-5B43-8713-8C10565659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1677" y="1047164"/>
            <a:ext cx="1588642" cy="5152516"/>
          </a:xfrm>
          <a:prstGeom prst="rect">
            <a:avLst/>
          </a:prstGeom>
        </p:spPr>
      </p:pic>
    </p:spTree>
    <p:extLst>
      <p:ext uri="{BB962C8B-B14F-4D97-AF65-F5344CB8AC3E}">
        <p14:creationId xmlns:p14="http://schemas.microsoft.com/office/powerpoint/2010/main" val="236299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EE2C9866-EEAB-406F-8C13-95BFEF7AC41A}"/>
              </a:ext>
            </a:extLst>
          </p:cNvPr>
          <p:cNvSpPr>
            <a:spLocks noGrp="1"/>
          </p:cNvSpPr>
          <p:nvPr>
            <p:ph idx="1"/>
          </p:nvPr>
        </p:nvSpPr>
        <p:spPr>
          <a:xfrm>
            <a:off x="838200" y="2398574"/>
            <a:ext cx="10515600" cy="3859558"/>
          </a:xfrm>
        </p:spPr>
        <p:txBody>
          <a:bodyPr>
            <a:norm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Very Low to Moderate Income Housing Loans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Section 8 Housing Choice Vouchers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Section 8 Housing Assistance Payments</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Public and Indian Housing</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Community Development Block Grant (CDBG) Entitlement Program</a:t>
            </a:r>
          </a:p>
          <a:p>
            <a:r>
              <a:rPr lang="en-US" sz="2000" dirty="0">
                <a:latin typeface="Helvetica Neue" panose="02000503000000020004" pitchFamily="2" charset="0"/>
                <a:ea typeface="Helvetica Neue" panose="02000503000000020004" pitchFamily="2" charset="0"/>
                <a:cs typeface="Helvetica Neue" panose="02000503000000020004" pitchFamily="2" charset="0"/>
              </a:rPr>
              <a:t>Public Housing Capital Fund</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Rectangle 4">
            <a:extLst>
              <a:ext uri="{FF2B5EF4-FFF2-40B4-BE49-F238E27FC236}">
                <a16:creationId xmlns:a16="http://schemas.microsoft.com/office/drawing/2014/main" xmlns="" id="{AFA58BB2-C05C-4A2C-99E1-B1B714E4C926}"/>
              </a:ext>
            </a:extLst>
          </p:cNvPr>
          <p:cNvSpPr/>
          <p:nvPr/>
        </p:nvSpPr>
        <p:spPr>
          <a:xfrm>
            <a:off x="838200" y="1690688"/>
            <a:ext cx="6871010" cy="707886"/>
          </a:xfrm>
          <a:prstGeom prst="rect">
            <a:avLst/>
          </a:prstGeom>
        </p:spPr>
        <p:txBody>
          <a:bodyPr wrap="square">
            <a:spAutoFit/>
          </a:body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2020 Census will determine how much safe, affordable housing is available.  </a:t>
            </a:r>
          </a:p>
        </p:txBody>
      </p:sp>
      <p:pic>
        <p:nvPicPr>
          <p:cNvPr id="20" name="Picture 19">
            <a:extLst>
              <a:ext uri="{FF2B5EF4-FFF2-40B4-BE49-F238E27FC236}">
                <a16:creationId xmlns:a16="http://schemas.microsoft.com/office/drawing/2014/main" xmlns="" id="{065627C2-629F-964C-AA2C-6AB1DB6321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6096000" y="3583313"/>
            <a:ext cx="6096000" cy="3195111"/>
          </a:xfrm>
          <a:prstGeom prst="rect">
            <a:avLst/>
          </a:prstGeom>
        </p:spPr>
      </p:pic>
      <p:pic>
        <p:nvPicPr>
          <p:cNvPr id="9" name="Picture 8" descr="A picture containing racket, hill, court, sign&#10;&#10;Description automatically generated">
            <a:extLst>
              <a:ext uri="{FF2B5EF4-FFF2-40B4-BE49-F238E27FC236}">
                <a16:creationId xmlns:a16="http://schemas.microsoft.com/office/drawing/2014/main" xmlns="" id="{1278E2CB-CAC9-4248-BC6C-89053EE218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3387"/>
          <a:stretch/>
        </p:blipFill>
        <p:spPr>
          <a:xfrm>
            <a:off x="0" y="5993048"/>
            <a:ext cx="12192000" cy="864952"/>
          </a:xfrm>
          <a:prstGeom prst="rect">
            <a:avLst/>
          </a:prstGeom>
        </p:spPr>
      </p:pic>
      <p:pic>
        <p:nvPicPr>
          <p:cNvPr id="10" name="Picture 9" descr="A blue and white sign&#10;&#10;Description automatically generated">
            <a:extLst>
              <a:ext uri="{FF2B5EF4-FFF2-40B4-BE49-F238E27FC236}">
                <a16:creationId xmlns:a16="http://schemas.microsoft.com/office/drawing/2014/main" xmlns="" id="{0B32C044-5F22-0D43-AFC9-91B17DAE61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6686" y="6163845"/>
            <a:ext cx="608623" cy="581693"/>
          </a:xfrm>
          <a:prstGeom prst="rect">
            <a:avLst/>
          </a:prstGeom>
        </p:spPr>
      </p:pic>
      <p:sp>
        <p:nvSpPr>
          <p:cNvPr id="11" name="Title 1">
            <a:extLst>
              <a:ext uri="{FF2B5EF4-FFF2-40B4-BE49-F238E27FC236}">
                <a16:creationId xmlns:a16="http://schemas.microsoft.com/office/drawing/2014/main" xmlns="" id="{4688BC80-5F4C-1C46-9EAD-714CEB7283BC}"/>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
            </a:r>
            <a:br>
              <a:rPr lang="en-US" b="1" dirty="0">
                <a:latin typeface="Helvetica Neue" panose="02000503000000020004" pitchFamily="2" charset="0"/>
                <a:ea typeface="Helvetica Neue" panose="02000503000000020004" pitchFamily="2" charset="0"/>
                <a:cs typeface="Helvetica Neue" panose="02000503000000020004" pitchFamily="2" charset="0"/>
              </a:rPr>
            </a:br>
            <a:r>
              <a:rPr lang="en-US" sz="3100" b="1" dirty="0">
                <a:latin typeface="Helvetica Neue" panose="02000503000000020004" pitchFamily="2" charset="0"/>
                <a:ea typeface="Helvetica Neue" panose="02000503000000020004" pitchFamily="2" charset="0"/>
                <a:cs typeface="Helvetica Neue" panose="02000503000000020004" pitchFamily="2" charset="0"/>
              </a:rPr>
              <a:t>HOUSING &amp; COMMUNITY DEVELOPMENT</a:t>
            </a:r>
            <a:r>
              <a:rPr lang="en-US" b="1" dirty="0">
                <a:latin typeface="Helvetica Neue" panose="02000503000000020004" pitchFamily="2" charset="0"/>
                <a:ea typeface="Helvetica Neue" panose="02000503000000020004" pitchFamily="2" charset="0"/>
                <a:cs typeface="Helvetica Neue" panose="02000503000000020004" pitchFamily="2" charset="0"/>
              </a:rPr>
              <a:t/>
            </a:r>
            <a:br>
              <a:rPr lang="en-US" b="1" dirty="0">
                <a:latin typeface="Helvetica Neue" panose="02000503000000020004" pitchFamily="2" charset="0"/>
                <a:ea typeface="Helvetica Neue" panose="02000503000000020004" pitchFamily="2" charset="0"/>
                <a:cs typeface="Helvetica Neue" panose="02000503000000020004" pitchFamily="2" charset="0"/>
              </a:rPr>
            </a:b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226949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2797</TotalTime>
  <Words>1512</Words>
  <Application>Microsoft Office PowerPoint</Application>
  <PresentationFormat>Widescreen</PresentationFormat>
  <Paragraphs>177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Helvetica Neue</vt:lpstr>
      <vt:lpstr>Office Theme</vt:lpstr>
      <vt:lpstr>PENNSYLVANIA’S COMMUNITIES COUNT</vt:lpstr>
      <vt:lpstr>WHAT IS THE CENSUS</vt:lpstr>
      <vt:lpstr>WHY YOUR RESPONSE MATTERS</vt:lpstr>
      <vt:lpstr>IN PA, EVERYONE COUNTS</vt:lpstr>
      <vt:lpstr> HEALTHCARE </vt:lpstr>
      <vt:lpstr> FOOD </vt:lpstr>
      <vt:lpstr> EDUCATION </vt:lpstr>
      <vt:lpstr> TRANSPORTATION </vt:lpstr>
      <vt:lpstr>PowerPoint Presentation</vt:lpstr>
      <vt:lpstr>PowerPoint Presentation</vt:lpstr>
      <vt:lpstr>PowerPoint Presentation</vt:lpstr>
      <vt:lpstr>YOUR SECURITY &amp; PRIVACY COUNTS</vt:lpstr>
      <vt:lpstr>AVOID SCAMMERS &amp; FRAUD</vt:lpstr>
      <vt:lpstr>APRIL 1, 2020 IS NATIONAL CENSUS DAY</vt:lpstr>
      <vt:lpstr>BE A GOOD NEIGHBOR. SPREAD THE WORD</vt:lpstr>
      <vt:lpstr>HARD-TO-COUNT COMMUNITIES</vt:lpstr>
      <vt:lpstr>4 KEY TAKEAWAYS</vt:lpstr>
      <vt:lpstr>Thank you, neighbor!  PA.gov/census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Census</dc:title>
  <dc:creator>Zecha, Amy</dc:creator>
  <cp:lastModifiedBy>Sandra Strauss</cp:lastModifiedBy>
  <cp:revision>72</cp:revision>
  <cp:lastPrinted>2019-12-10T18:54:48Z</cp:lastPrinted>
  <dcterms:created xsi:type="dcterms:W3CDTF">2019-11-15T16:27:11Z</dcterms:created>
  <dcterms:modified xsi:type="dcterms:W3CDTF">2020-02-19T21:28:45Z</dcterms:modified>
</cp:coreProperties>
</file>